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63" r:id="rId2"/>
    <p:sldId id="260" r:id="rId3"/>
    <p:sldId id="277" r:id="rId4"/>
    <p:sldId id="257" r:id="rId5"/>
    <p:sldId id="278" r:id="rId6"/>
    <p:sldId id="269" r:id="rId7"/>
    <p:sldId id="270" r:id="rId8"/>
    <p:sldId id="271" r:id="rId9"/>
    <p:sldId id="272" r:id="rId10"/>
    <p:sldId id="273" r:id="rId11"/>
    <p:sldId id="283" r:id="rId12"/>
    <p:sldId id="284" r:id="rId13"/>
    <p:sldId id="281" r:id="rId14"/>
    <p:sldId id="286" r:id="rId15"/>
    <p:sldId id="285" r:id="rId16"/>
    <p:sldId id="265" r:id="rId17"/>
    <p:sldId id="282" r:id="rId18"/>
    <p:sldId id="276" r:id="rId19"/>
    <p:sldId id="289" r:id="rId20"/>
    <p:sldId id="290" r:id="rId21"/>
    <p:sldId id="28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46DF0-C04C-6F4D-97E1-BB87E6EE6840}" v="1" dt="2023-09-12T10:03:34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Field (PGR)" userId="e5404742-93b9-49f8-a77e-376200f7c5b4" providerId="ADAL" clId="{12F46DF0-C04C-6F4D-97E1-BB87E6EE6840}"/>
    <pc:docChg chg="delSld modSld">
      <pc:chgData name="Ryan Field (PGR)" userId="e5404742-93b9-49f8-a77e-376200f7c5b4" providerId="ADAL" clId="{12F46DF0-C04C-6F4D-97E1-BB87E6EE6840}" dt="2023-09-12T10:03:34.415" v="4" actId="20577"/>
      <pc:docMkLst>
        <pc:docMk/>
      </pc:docMkLst>
      <pc:sldChg chg="del">
        <pc:chgData name="Ryan Field (PGR)" userId="e5404742-93b9-49f8-a77e-376200f7c5b4" providerId="ADAL" clId="{12F46DF0-C04C-6F4D-97E1-BB87E6EE6840}" dt="2023-09-12T10:03:28.395" v="2" actId="2696"/>
        <pc:sldMkLst>
          <pc:docMk/>
          <pc:sldMk cId="3760347007" sldId="264"/>
        </pc:sldMkLst>
      </pc:sldChg>
      <pc:sldChg chg="del">
        <pc:chgData name="Ryan Field (PGR)" userId="e5404742-93b9-49f8-a77e-376200f7c5b4" providerId="ADAL" clId="{12F46DF0-C04C-6F4D-97E1-BB87E6EE6840}" dt="2023-09-12T10:03:31.542" v="3" actId="2696"/>
        <pc:sldMkLst>
          <pc:docMk/>
          <pc:sldMk cId="2419225776" sldId="275"/>
        </pc:sldMkLst>
      </pc:sldChg>
      <pc:sldChg chg="modSp mod">
        <pc:chgData name="Ryan Field (PGR)" userId="e5404742-93b9-49f8-a77e-376200f7c5b4" providerId="ADAL" clId="{12F46DF0-C04C-6F4D-97E1-BB87E6EE6840}" dt="2023-09-12T10:02:53.435" v="1" actId="20577"/>
        <pc:sldMkLst>
          <pc:docMk/>
          <pc:sldMk cId="985704207" sldId="281"/>
        </pc:sldMkLst>
        <pc:spChg chg="mod">
          <ac:chgData name="Ryan Field (PGR)" userId="e5404742-93b9-49f8-a77e-376200f7c5b4" providerId="ADAL" clId="{12F46DF0-C04C-6F4D-97E1-BB87E6EE6840}" dt="2023-09-12T10:02:53.435" v="1" actId="20577"/>
          <ac:spMkLst>
            <pc:docMk/>
            <pc:sldMk cId="985704207" sldId="281"/>
            <ac:spMk id="11" creationId="{79FB125A-F2C3-4DA7-985C-5552CBDDB5BB}"/>
          </ac:spMkLst>
        </pc:spChg>
      </pc:sldChg>
      <pc:sldChg chg="modSp mod">
        <pc:chgData name="Ryan Field (PGR)" userId="e5404742-93b9-49f8-a77e-376200f7c5b4" providerId="ADAL" clId="{12F46DF0-C04C-6F4D-97E1-BB87E6EE6840}" dt="2023-09-12T10:03:34.415" v="4" actId="20577"/>
        <pc:sldMkLst>
          <pc:docMk/>
          <pc:sldMk cId="2188701598" sldId="287"/>
        </pc:sldMkLst>
        <pc:spChg chg="mod">
          <ac:chgData name="Ryan Field (PGR)" userId="e5404742-93b9-49f8-a77e-376200f7c5b4" providerId="ADAL" clId="{12F46DF0-C04C-6F4D-97E1-BB87E6EE6840}" dt="2023-09-12T10:03:34.415" v="4" actId="20577"/>
          <ac:spMkLst>
            <pc:docMk/>
            <pc:sldMk cId="2188701598" sldId="287"/>
            <ac:spMk id="11" creationId="{79FB125A-F2C3-4DA7-985C-5552CBDDB5BB}"/>
          </ac:spMkLst>
        </pc:spChg>
      </pc:sldChg>
      <pc:sldChg chg="del">
        <pc:chgData name="Ryan Field (PGR)" userId="e5404742-93b9-49f8-a77e-376200f7c5b4" providerId="ADAL" clId="{12F46DF0-C04C-6F4D-97E1-BB87E6EE6840}" dt="2023-09-12T10:02:43.604" v="0" actId="2696"/>
        <pc:sldMkLst>
          <pc:docMk/>
          <pc:sldMk cId="4282583033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5B074-3361-4378-9FAF-F2AF7286FBE4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0481-0E0D-4816-BD5A-7BD8886FB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3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9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736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81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76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7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84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72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1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1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1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5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98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7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D0481-0E0D-4816-BD5A-7BD8886FBE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1E24-0F26-0851-63CD-40E1C1B2F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D73B3-2F50-4441-27F0-533600FDD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03A7C-A4D8-9345-4902-DBDA64EF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31E74-517F-6092-F8EB-2F23A9AF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C9C6-2FA0-3E0B-3617-23D6ACE3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9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96B5-0FB7-F020-EE82-92E8260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020BD-37F6-7DF0-561A-4EBB7DEEF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8ED1A-4145-14A3-5669-C5EB9930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DE08C-6D30-F9A8-2A1E-18209E54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2822-87DA-2B7A-9335-62ACF993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7D717-1A32-610D-514C-E6E4D9BB7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B9CD0-0073-186E-1750-84DF3781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801B-20E6-EDB3-E428-B029E714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28B0A-9F76-3B68-0C03-A1053E04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2512E-906C-6C05-81F1-ED7C15B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26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2422" y="364580"/>
            <a:ext cx="3196167" cy="27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A137-CA1B-0E1B-4FF2-12699E30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5CC8-77C7-675E-6816-58FB485F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2DC13-106E-6E54-1A3E-A514EF29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A2CB3-E527-E2E4-E9BB-B222DBD5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6617-FCD1-4A8A-AC78-010B6597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D45B-C18E-75A9-DC27-F44E64EC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CF129-13AC-FF5F-FB0D-AD6A9B843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2D85A-9545-EB38-72BD-F7F2A9C4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15B7-A06E-CAB5-C429-832023B2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A7D05-548A-089B-32FE-E3B5710D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9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B45D-2C92-5F45-B1AB-FAD1589A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DF63F-5DD0-6F06-BE77-F3FAB967B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E90A-1710-6919-AB94-95319A245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7FAE4-F6C6-FCEC-34C3-57AA6DE6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CFBC8-8F74-AA80-3C0D-A1CA817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42BC-3235-B151-B14F-AD0929A7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2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5EB0-3458-DB01-B03A-21173045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0F377-DE13-9CE5-4EA2-1E1E73AFB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6ED43-C097-61D6-93D7-D38B2DE56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10812-7FED-A66C-801B-5E1DC6A4F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9EFD6-811B-C867-33B9-FE51EFC3D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60385-51E7-9CE4-7AAC-310160D15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122C89-C324-5DD0-4753-3DEE4A32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3917E-1779-91F7-59EA-DA33E9BA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F561-1270-00BF-A575-B9E7A99B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1F6EB-EF07-D1A4-8719-6FD72BAC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FF60-D2F1-B2CD-BCB3-1B66F993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C77B4-3D8F-3745-63CB-C2A95C82C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6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AACE4-1F90-B6C4-062E-204687CE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2C984-9D77-4F13-77DA-B8A9944E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4454A-9C38-712F-35E9-AC476BEF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DD70-6C99-CB1B-A02E-0135C86E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F1A0-13D3-B6F1-675B-6B93A285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C7446-CEFA-4CEA-3A9E-05C98EBB6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6C038-B779-4890-9C00-436E4435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6FBC9-6112-8D38-6E4C-3D08ECAC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B42C9-2064-B931-A4F7-D48D3F50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0286-7248-7385-AD29-AC9B1194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EE8F2-971E-E1D8-A000-B8D32803A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7820D-B355-EE5B-514C-A12623BFD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5CB08-2E3E-FF4B-71A1-722C022E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2B95F-A75E-DE2B-4952-722902DD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AD4FD-52ED-88A8-2C6D-A257E992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A635B-A42A-B551-64A4-56B28871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C4931-EBD2-3573-6B34-70C7F9D6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23F7-B6DA-D213-3E96-D9511E813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6DD4-1B78-4DE7-9031-FE75AB97BC0D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A1F58-9AA2-A01A-8938-F6762E00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4D52-B855-16E1-C482-9C8870E6B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2CE7-27B4-49E5-B72C-CA5ADD823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su.shinyapps.io/MetaBayesDT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crsu.shinyapps.io/MetaBayesDT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su.shinyapps.io/MetaBayesDTA_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%3A%2F%2Fbit.ly%2Fcochrane-colloquium&amp;data=05%7C01%7Csuzanne.freeman%40leicester.ac.uk%7C06dd1a11b39b41221cdf08dbaac408db%7Caebecd6a31d44b0195ce8274afe853d9%7C0%7C0%7C638291531202033296%7CUnknown%7CTWFpbGZsb3d8eyJWIjoiMC4wLjAwMDAiLCJQIjoiV2luMzIiLCJBTiI6Ik1haWwiLCJXVCI6Mn0%3D%7C3000%7C%7C%7C&amp;sdata=xeWchax3AqxXwR3RewDSbfWsnMFOy9N5T9JklC3j7tc%3D&amp;reserved=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RSU-Apps/MetaDT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crsu.shinyapps.io/dta_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github.com/CRSU-Apps/MetaBayesDTA" TargetMode="External"/><Relationship Id="rId4" Type="http://schemas.openxmlformats.org/officeDocument/2006/relationships/hyperlink" Target="https://crsu.shinyapps.io/MetaBayesDT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jrsm.1439" TargetMode="External"/><Relationship Id="rId2" Type="http://schemas.openxmlformats.org/officeDocument/2006/relationships/hyperlink" Target="https://doi.org/10.1186/s12874-019-0724-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oi.org/10.1186/s12874-023-01910-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RSU-Ap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su.shinyapps.io/diagprimer/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su.shinyapps.io/dta_m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su.shinyapps.io/dta_m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68936D-8744-49B3-A781-29F2BC8DBBB5}"/>
              </a:ext>
            </a:extLst>
          </p:cNvPr>
          <p:cNvSpPr/>
          <p:nvPr/>
        </p:nvSpPr>
        <p:spPr>
          <a:xfrm>
            <a:off x="-4615" y="2900218"/>
            <a:ext cx="12196615" cy="181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FAA18-80AE-46D1-BFD2-473344B1B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85" y="596057"/>
            <a:ext cx="2944091" cy="1952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C8599-04E6-4593-9736-652E6C910436}"/>
              </a:ext>
            </a:extLst>
          </p:cNvPr>
          <p:cNvSpPr txBox="1"/>
          <p:nvPr/>
        </p:nvSpPr>
        <p:spPr>
          <a:xfrm>
            <a:off x="1821310" y="3175100"/>
            <a:ext cx="854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Interactive, web-based </a:t>
            </a:r>
            <a:r>
              <a:rPr lang="en-GB" sz="2400">
                <a:solidFill>
                  <a:schemeClr val="bg1"/>
                </a:solidFill>
              </a:rPr>
              <a:t>Shiny apps to conduct </a:t>
            </a:r>
            <a:r>
              <a:rPr lang="en-GB" sz="2400" b="1">
                <a:solidFill>
                  <a:schemeClr val="bg1"/>
                </a:solidFill>
              </a:rPr>
              <a:t>meta-analysis of diagnostic test accuracy data </a:t>
            </a:r>
            <a:r>
              <a:rPr lang="en-GB" sz="2400">
                <a:solidFill>
                  <a:schemeClr val="bg1"/>
                </a:solidFill>
              </a:rPr>
              <a:t>through a ‘</a:t>
            </a:r>
            <a:r>
              <a:rPr lang="en-GB" sz="2400" b="1">
                <a:solidFill>
                  <a:schemeClr val="bg1"/>
                </a:solidFill>
              </a:rPr>
              <a:t>point and click’</a:t>
            </a:r>
            <a:r>
              <a:rPr lang="en-GB" sz="2400">
                <a:solidFill>
                  <a:schemeClr val="bg1"/>
                </a:solidFill>
              </a:rPr>
              <a:t> interface and create novel </a:t>
            </a:r>
            <a:r>
              <a:rPr lang="en-GB" sz="2400" b="1">
                <a:solidFill>
                  <a:schemeClr val="bg1"/>
                </a:solidFill>
              </a:rPr>
              <a:t>data visualisations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BEE50-4697-4AC8-B7E0-B9A96E192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8"/>
          <a:stretch/>
        </p:blipFill>
        <p:spPr>
          <a:xfrm>
            <a:off x="152351" y="140558"/>
            <a:ext cx="2616045" cy="1282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33AB3-D810-437F-825E-4EB48B0FC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9" t="16539" r="50959" b="14581"/>
          <a:stretch/>
        </p:blipFill>
        <p:spPr>
          <a:xfrm>
            <a:off x="8899807" y="140558"/>
            <a:ext cx="3139842" cy="693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820A1-03F2-42A6-B9F0-B6FEEFBE0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39" t="46329" r="9820" b="14581"/>
          <a:stretch/>
        </p:blipFill>
        <p:spPr>
          <a:xfrm>
            <a:off x="3244429" y="6011422"/>
            <a:ext cx="2714772" cy="771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D7581-F48D-43E2-8930-172EAB0E7A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513" t="46329" r="28855" b="14581"/>
          <a:stretch/>
        </p:blipFill>
        <p:spPr>
          <a:xfrm>
            <a:off x="6091385" y="6011422"/>
            <a:ext cx="2513880" cy="7718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E235BA-89DB-4BC5-800D-948B25752EEC}"/>
              </a:ext>
            </a:extLst>
          </p:cNvPr>
          <p:cNvCxnSpPr/>
          <p:nvPr/>
        </p:nvCxnSpPr>
        <p:spPr>
          <a:xfrm>
            <a:off x="0" y="4921305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40423C-B825-4267-AF9B-DD99CEB4FB07}"/>
              </a:ext>
            </a:extLst>
          </p:cNvPr>
          <p:cNvCxnSpPr/>
          <p:nvPr/>
        </p:nvCxnSpPr>
        <p:spPr>
          <a:xfrm>
            <a:off x="-18967" y="282003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1E2387-8939-4DC1-86CA-3251B5D9E490}"/>
              </a:ext>
            </a:extLst>
          </p:cNvPr>
          <p:cNvCxnSpPr/>
          <p:nvPr/>
        </p:nvCxnSpPr>
        <p:spPr>
          <a:xfrm>
            <a:off x="0" y="4815088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7A8021-7B80-450B-B359-9102982AA2AE}"/>
              </a:ext>
            </a:extLst>
          </p:cNvPr>
          <p:cNvCxnSpPr/>
          <p:nvPr/>
        </p:nvCxnSpPr>
        <p:spPr>
          <a:xfrm>
            <a:off x="0" y="2716082"/>
            <a:ext cx="12192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76A855-A8B4-4D2E-8070-03E64B400A50}"/>
              </a:ext>
            </a:extLst>
          </p:cNvPr>
          <p:cNvSpPr txBox="1"/>
          <p:nvPr/>
        </p:nvSpPr>
        <p:spPr>
          <a:xfrm>
            <a:off x="1821310" y="5027523"/>
            <a:ext cx="827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Presented by Nicola Cooper, Alex Sutton, Suzanne Freeman, Clareece Nevill, Ryan Field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31C62A-B8E1-4AA7-9B1F-287A6222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082" y="627458"/>
            <a:ext cx="2394731" cy="18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AC9C98-37FF-41F3-A916-74C895EE3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E4DE4D-4B6D-42C6-8833-B65A692F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334645"/>
            <a:ext cx="9108440" cy="874395"/>
          </a:xfrm>
        </p:spPr>
        <p:txBody>
          <a:bodyPr/>
          <a:lstStyle/>
          <a:p>
            <a:r>
              <a:rPr lang="en-GB" b="1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D2D556-25F2-40CA-B5DF-0375A7A4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94" y="1055384"/>
            <a:ext cx="9594734" cy="551322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sz="5100"/>
              <a:t>Advantages of </a:t>
            </a:r>
            <a:r>
              <a:rPr lang="en-GB" sz="5100" err="1"/>
              <a:t>MetaDTA</a:t>
            </a:r>
            <a:endParaRPr lang="en-GB" sz="510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Fits bivariate meta-analysis model for diagnostic test accuracy data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Includes risk of bias and sensitivity analysis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Includes interactive graphics for data exploration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Facilitates effective communication of results</a:t>
            </a: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en-GB" sz="3600"/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sz="5100"/>
              <a:t>Limitations of </a:t>
            </a:r>
            <a:r>
              <a:rPr lang="en-GB" sz="5100" err="1"/>
              <a:t>MetaDTA</a:t>
            </a:r>
            <a:endParaRPr lang="en-GB" sz="5100"/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Imperfect gold standard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Different thresholds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Comparative analysis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4400"/>
              <a:t>Subgroup analysis /meta-regression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endParaRPr lang="en-GB" sz="36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GB" sz="5100" err="1"/>
              <a:t>MetaBayesDTA</a:t>
            </a:r>
            <a:r>
              <a:rPr lang="en-GB" sz="4500"/>
              <a:t> </a:t>
            </a:r>
            <a:r>
              <a:rPr lang="en-GB" sz="4500" b="0" i="0">
                <a:solidFill>
                  <a:srgbClr val="3590BF"/>
                </a:solidFill>
                <a:effectLst/>
                <a:hlinkClick r:id="rId4" tooltip="MetaBayesDTA"/>
              </a:rPr>
              <a:t>https://crsu.shinyapps.io/MetaBayesDTA/</a:t>
            </a:r>
            <a:endParaRPr lang="en-GB" sz="450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9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558" y="2679347"/>
            <a:ext cx="5843477" cy="1325563"/>
          </a:xfrm>
        </p:spPr>
        <p:txBody>
          <a:bodyPr/>
          <a:lstStyle/>
          <a:p>
            <a:r>
              <a:rPr lang="en-GB" sz="2500" dirty="0">
                <a:solidFill>
                  <a:srgbClr val="3590BF"/>
                </a:solidFill>
                <a:latin typeface="Calibri"/>
                <a:cs typeface="Calibri"/>
                <a:hlinkClick r:id="rId4"/>
              </a:rPr>
              <a:t>https://crsu.shinyapps.io/MetaBayesDTA/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2" y="1825625"/>
            <a:ext cx="9916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4D044AE2-1C33-8C65-DABB-AAC997059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04" y="596057"/>
            <a:ext cx="2944091" cy="1952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A6C90-56CF-6F6F-622C-3DD34E918E59}"/>
              </a:ext>
            </a:extLst>
          </p:cNvPr>
          <p:cNvSpPr txBox="1"/>
          <p:nvPr/>
        </p:nvSpPr>
        <p:spPr>
          <a:xfrm>
            <a:off x="3132666" y="4035777"/>
            <a:ext cx="76764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Overcomes many of the limitations of </a:t>
            </a:r>
            <a:r>
              <a:rPr lang="en-US" sz="2400" err="1">
                <a:cs typeface="Calibri"/>
              </a:rPr>
              <a:t>MetaDTA</a:t>
            </a:r>
            <a:r>
              <a:rPr lang="en-US" sz="2400" dirty="0">
                <a:cs typeface="Calibri"/>
              </a:rPr>
              <a:t> (but does not allow data at multiple thresholds per study)</a:t>
            </a:r>
          </a:p>
        </p:txBody>
      </p:sp>
    </p:spTree>
    <p:extLst>
      <p:ext uri="{BB962C8B-B14F-4D97-AF65-F5344CB8AC3E}">
        <p14:creationId xmlns:p14="http://schemas.microsoft.com/office/powerpoint/2010/main" val="215932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365125"/>
            <a:ext cx="9916884" cy="1325563"/>
          </a:xfrm>
        </p:spPr>
        <p:txBody>
          <a:bodyPr/>
          <a:lstStyle/>
          <a:p>
            <a:r>
              <a:rPr lang="en-GB" b="1" dirty="0" err="1">
                <a:cs typeface="Calibri Light"/>
              </a:rPr>
              <a:t>MetaBayesDTA</a:t>
            </a:r>
            <a:r>
              <a:rPr lang="en-GB" b="1" dirty="0">
                <a:cs typeface="Calibri Light"/>
              </a:rPr>
              <a:t> (currently in late Beta)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2" y="1825625"/>
            <a:ext cx="9916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•</a:t>
            </a:r>
            <a:r>
              <a:rPr lang="en-GB">
                <a:cs typeface="Calibri" panose="020F0502020204030204"/>
              </a:rPr>
              <a:t>Written by Enzo </a:t>
            </a:r>
            <a:r>
              <a:rPr lang="en-GB">
                <a:ea typeface="+mn-lt"/>
                <a:cs typeface="+mn-lt"/>
              </a:rPr>
              <a:t>Cerullo</a:t>
            </a:r>
            <a:endParaRPr lang="en-US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</a:t>
            </a:r>
            <a:r>
              <a:rPr lang="en-GB" dirty="0">
                <a:cs typeface="Calibri"/>
              </a:rPr>
              <a:t>Create an extended version of </a:t>
            </a:r>
            <a:r>
              <a:rPr lang="en-GB" err="1">
                <a:cs typeface="Calibri"/>
              </a:rPr>
              <a:t>MetaDTA</a:t>
            </a:r>
            <a:r>
              <a:rPr lang="en-GB" dirty="0">
                <a:cs typeface="Calibri"/>
              </a:rPr>
              <a:t> which fits more complex models 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</a:t>
            </a:r>
            <a:r>
              <a:rPr lang="en-GB" dirty="0">
                <a:cs typeface="Calibri"/>
              </a:rPr>
              <a:t>Uses Bayesian methods as implemented in STAN software exclusively – bespoke STAN code used throughout 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</a:t>
            </a:r>
            <a:r>
              <a:rPr lang="en-GB" dirty="0">
                <a:cs typeface="Calibri"/>
              </a:rPr>
              <a:t>Encourage good practices</a:t>
            </a:r>
          </a:p>
          <a:p>
            <a:pPr marL="457200" lvl="1" indent="0">
              <a:buNone/>
            </a:pPr>
            <a:r>
              <a:rPr lang="en-GB" sz="2000" dirty="0">
                <a:ea typeface="+mn-lt"/>
                <a:cs typeface="+mn-lt"/>
              </a:rPr>
              <a:t>•</a:t>
            </a:r>
            <a:r>
              <a:rPr lang="en-GB" sz="2000" dirty="0">
                <a:cs typeface="Calibri"/>
              </a:rPr>
              <a:t>Automatically report predictive intervals</a:t>
            </a:r>
            <a:endParaRPr lang="en-GB" sz="200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GB" sz="2000" dirty="0">
                <a:ea typeface="+mn-lt"/>
                <a:cs typeface="+mn-lt"/>
              </a:rPr>
              <a:t>•</a:t>
            </a:r>
            <a:r>
              <a:rPr lang="en-GB" sz="2000" dirty="0">
                <a:cs typeface="Calibri"/>
              </a:rPr>
              <a:t>Prior distributions visualised before model fitting</a:t>
            </a:r>
            <a:endParaRPr lang="en-GB" sz="200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GB" sz="2000" dirty="0">
                <a:ea typeface="+mn-lt"/>
                <a:cs typeface="+mn-lt"/>
              </a:rPr>
              <a:t>•</a:t>
            </a:r>
            <a:r>
              <a:rPr lang="en-GB" sz="2000" dirty="0">
                <a:cs typeface="Calibri"/>
              </a:rPr>
              <a:t>Model and sampler diagnostics automatically presented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•</a:t>
            </a:r>
            <a:r>
              <a:rPr lang="en-GB" dirty="0">
                <a:cs typeface="Calibri"/>
              </a:rPr>
              <a:t>Updated user interface over </a:t>
            </a:r>
            <a:r>
              <a:rPr lang="en-GB" err="1">
                <a:cs typeface="Calibri"/>
              </a:rPr>
              <a:t>MetaDTA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40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39" y="707118"/>
            <a:ext cx="9864333" cy="51746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GB" sz="4000" b="1" dirty="0" err="1">
                <a:latin typeface="Calibri Light"/>
                <a:cs typeface="Calibri Light"/>
              </a:rPr>
              <a:t>MetaBayesDTA</a:t>
            </a:r>
            <a:r>
              <a:rPr lang="en-GB" sz="4000" b="1" dirty="0">
                <a:latin typeface="Calibri Light"/>
                <a:cs typeface="Calibri Light"/>
              </a:rPr>
              <a:t> v1.4 (Beta) Demo:</a:t>
            </a:r>
          </a:p>
          <a:p>
            <a:pPr marL="0" indent="0" algn="ctr">
              <a:buNone/>
            </a:pPr>
            <a:br>
              <a:rPr lang="en-GB" sz="4000" b="1" dirty="0">
                <a:latin typeface="Calibri Light"/>
                <a:cs typeface="Calibri Light"/>
              </a:rPr>
            </a:br>
            <a:r>
              <a:rPr lang="en-GB" sz="4000" b="1" dirty="0">
                <a:latin typeface="Calibri Light"/>
                <a:cs typeface="Calibri Light"/>
                <a:hlinkClick r:id="rId4"/>
              </a:rPr>
              <a:t>https://crsu.shinyapps.io/MetaBayesDTA</a:t>
            </a:r>
            <a:endParaRPr lang="en-GB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570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50" y="54681"/>
            <a:ext cx="9916884" cy="1325563"/>
          </a:xfrm>
        </p:spPr>
        <p:txBody>
          <a:bodyPr/>
          <a:lstStyle/>
          <a:p>
            <a:r>
              <a:rPr lang="en-GB" b="1" dirty="0" err="1">
                <a:cs typeface="Calibri Light"/>
              </a:rPr>
              <a:t>MetaBayesDTA</a:t>
            </a:r>
            <a:r>
              <a:rPr lang="en-GB" b="1" dirty="0">
                <a:cs typeface="Calibri Light"/>
              </a:rPr>
              <a:t> : Further Info</a:t>
            </a:r>
            <a:endParaRPr lang="en-GB" b="1" dirty="0" err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891" y="1383477"/>
            <a:ext cx="9916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300" dirty="0">
                <a:cs typeface="Calibri"/>
              </a:rPr>
              <a:t>A document showing how analyses from the Cochrane Handbook can be replicated in </a:t>
            </a:r>
            <a:r>
              <a:rPr lang="en-GB" sz="2300" dirty="0" err="1">
                <a:cs typeface="Calibri"/>
              </a:rPr>
              <a:t>MetaBayesDTA</a:t>
            </a:r>
            <a:r>
              <a:rPr lang="en-GB" sz="2300" dirty="0">
                <a:cs typeface="Calibri"/>
              </a:rPr>
              <a:t> is near completion – and should be available soon</a:t>
            </a:r>
            <a:endParaRPr lang="en-GB" dirty="0">
              <a:cs typeface="Calibri" panose="020F0502020204030204"/>
            </a:endParaRPr>
          </a:p>
          <a:p>
            <a:r>
              <a:rPr lang="en-GB" sz="2300" dirty="0">
                <a:cs typeface="Calibri"/>
              </a:rPr>
              <a:t>An early version is available for use today in the practical</a:t>
            </a:r>
          </a:p>
          <a:p>
            <a:pPr marL="0" indent="0">
              <a:buNone/>
            </a:pPr>
            <a:endParaRPr lang="en-GB" sz="2300" dirty="0">
              <a:cs typeface="Calibri"/>
            </a:endParaRPr>
          </a:p>
          <a:p>
            <a:pPr marL="0" indent="0">
              <a:buNone/>
            </a:pPr>
            <a:endParaRPr lang="en-GB" sz="2300" dirty="0">
              <a:cs typeface="Calibri"/>
            </a:endParaRPr>
          </a:p>
          <a:p>
            <a:endParaRPr lang="en-GB" sz="23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2" name="Picture 1" descr="A book cover of a book&#10;&#10;Description automatically generated">
            <a:extLst>
              <a:ext uri="{FF2B5EF4-FFF2-40B4-BE49-F238E27FC236}">
                <a16:creationId xmlns:a16="http://schemas.microsoft.com/office/drawing/2014/main" id="{82DE15E1-AED4-0853-CDE1-3670EA537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36" y="2633487"/>
            <a:ext cx="2704618" cy="3801530"/>
          </a:xfrm>
          <a:prstGeom prst="rect">
            <a:avLst/>
          </a:prstGeom>
        </p:spPr>
      </p:pic>
      <p:pic>
        <p:nvPicPr>
          <p:cNvPr id="3" name="Picture 2" descr="Screenshot of front page of document reproducing analyses from Cochrane Handbook in MetaBayesDTA ">
            <a:extLst>
              <a:ext uri="{FF2B5EF4-FFF2-40B4-BE49-F238E27FC236}">
                <a16:creationId xmlns:a16="http://schemas.microsoft.com/office/drawing/2014/main" id="{138D1109-CC60-8FA6-BDC5-39B44C6EB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713" y="2631645"/>
            <a:ext cx="6263832" cy="39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41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365125"/>
            <a:ext cx="9916884" cy="1325563"/>
          </a:xfrm>
        </p:spPr>
        <p:txBody>
          <a:bodyPr/>
          <a:lstStyle/>
          <a:p>
            <a:r>
              <a:rPr lang="en-GB" b="1" dirty="0">
                <a:cs typeface="Calibri Light"/>
              </a:rPr>
              <a:t>Final Comments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2" y="1825625"/>
            <a:ext cx="991688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None/>
            </a:pPr>
            <a:r>
              <a:rPr lang="en-GB" sz="2300" dirty="0">
                <a:latin typeface="Arial"/>
                <a:cs typeface="Arial"/>
              </a:rPr>
              <a:t>• </a:t>
            </a:r>
            <a:r>
              <a:rPr lang="en-GB" sz="2300" dirty="0">
                <a:cs typeface="Calibri" panose="020F0502020204030204"/>
              </a:rPr>
              <a:t>Both apps:</a:t>
            </a:r>
            <a:endParaRPr lang="en-US" dirty="0"/>
          </a:p>
          <a:p>
            <a:pPr lvl="1">
              <a:buNone/>
            </a:pPr>
            <a:r>
              <a:rPr lang="en-GB" sz="1900" dirty="0">
                <a:latin typeface="Arial"/>
                <a:cs typeface="Arial"/>
              </a:rPr>
              <a:t>• </a:t>
            </a:r>
            <a:r>
              <a:rPr lang="en-GB" sz="1900" dirty="0">
                <a:cs typeface="Calibri" panose="020F0502020204030204"/>
              </a:rPr>
              <a:t>have links to YouTube tutorials within them</a:t>
            </a:r>
          </a:p>
          <a:p>
            <a:pPr lvl="1">
              <a:buNone/>
            </a:pPr>
            <a:r>
              <a:rPr lang="en-GB" sz="1900" dirty="0">
                <a:latin typeface="Arial"/>
                <a:cs typeface="Arial"/>
              </a:rPr>
              <a:t>• </a:t>
            </a:r>
            <a:r>
              <a:rPr lang="en-GB" sz="1900" dirty="0">
                <a:latin typeface="Calibri"/>
                <a:cs typeface="Arial"/>
              </a:rPr>
              <a:t>source</a:t>
            </a:r>
            <a:r>
              <a:rPr lang="en-GB" sz="1900" dirty="0">
                <a:latin typeface="Arial"/>
                <a:cs typeface="Arial"/>
              </a:rPr>
              <a:t> </a:t>
            </a:r>
            <a:r>
              <a:rPr lang="en-GB" sz="1900" dirty="0">
                <a:cs typeface="Calibri" panose="020F0502020204030204"/>
              </a:rPr>
              <a:t>code is freely available on GitHub</a:t>
            </a:r>
          </a:p>
          <a:p>
            <a:pPr lvl="1">
              <a:buNone/>
            </a:pPr>
            <a:r>
              <a:rPr lang="en-GB" sz="1900" dirty="0">
                <a:latin typeface="Arial"/>
                <a:cs typeface="Arial"/>
              </a:rPr>
              <a:t>• </a:t>
            </a:r>
            <a:r>
              <a:rPr lang="en-GB" sz="1900" dirty="0">
                <a:cs typeface="Calibri" panose="020F0502020204030204"/>
              </a:rPr>
              <a:t>can be run locally in R if speed / internet connection / memory / confidentiality concerns are a problem</a:t>
            </a:r>
          </a:p>
          <a:p>
            <a:pPr lvl="1">
              <a:buNone/>
            </a:pPr>
            <a:endParaRPr lang="en-GB" sz="1900" dirty="0">
              <a:latin typeface="Calibri"/>
              <a:cs typeface="Calibri"/>
            </a:endParaRPr>
          </a:p>
          <a:p>
            <a:pPr>
              <a:buNone/>
            </a:pPr>
            <a:r>
              <a:rPr lang="en-GB" sz="2300" dirty="0">
                <a:latin typeface="Arial"/>
                <a:cs typeface="Arial"/>
              </a:rPr>
              <a:t>• </a:t>
            </a:r>
            <a:r>
              <a:rPr lang="en-GB" sz="2300" dirty="0">
                <a:cs typeface="Calibri" panose="020F0502020204030204"/>
              </a:rPr>
              <a:t>Testing and bug fixing of </a:t>
            </a:r>
            <a:r>
              <a:rPr lang="en-GB" sz="2300" dirty="0" err="1">
                <a:cs typeface="Calibri" panose="020F0502020204030204"/>
              </a:rPr>
              <a:t>MetaBayesDTA</a:t>
            </a:r>
            <a:r>
              <a:rPr lang="en-GB" sz="2300" dirty="0">
                <a:cs typeface="Calibri" panose="020F0502020204030204"/>
              </a:rPr>
              <a:t> ongoing – hope full release soon</a:t>
            </a:r>
            <a:endParaRPr lang="en-GB" dirty="0"/>
          </a:p>
          <a:p>
            <a:pPr>
              <a:buNone/>
            </a:pPr>
            <a:endParaRPr lang="en-GB" sz="2300" dirty="0">
              <a:latin typeface="Arial"/>
              <a:cs typeface="Arial"/>
            </a:endParaRPr>
          </a:p>
          <a:p>
            <a:pPr>
              <a:buNone/>
            </a:pPr>
            <a:r>
              <a:rPr lang="en-GB" sz="2300" dirty="0">
                <a:latin typeface="Arial"/>
                <a:cs typeface="Arial"/>
              </a:rPr>
              <a:t>• </a:t>
            </a:r>
            <a:r>
              <a:rPr lang="en-GB" sz="2300" dirty="0" err="1">
                <a:cs typeface="Calibri" panose="020F0502020204030204"/>
              </a:rPr>
              <a:t>MetaDTA</a:t>
            </a:r>
            <a:r>
              <a:rPr lang="en-GB" sz="2300" dirty="0">
                <a:cs typeface="Calibri" panose="020F0502020204030204"/>
              </a:rPr>
              <a:t> has a manual within app</a:t>
            </a:r>
            <a:endParaRPr lang="en-GB" dirty="0"/>
          </a:p>
          <a:p>
            <a:pPr>
              <a:buNone/>
            </a:pPr>
            <a:endParaRPr lang="en-GB" sz="2300" dirty="0">
              <a:latin typeface="Arial"/>
              <a:cs typeface="Arial"/>
            </a:endParaRPr>
          </a:p>
          <a:p>
            <a:pPr>
              <a:buNone/>
            </a:pPr>
            <a:r>
              <a:rPr lang="en-GB" sz="2300" dirty="0">
                <a:latin typeface="Arial"/>
                <a:cs typeface="Arial"/>
              </a:rPr>
              <a:t>• </a:t>
            </a:r>
            <a:r>
              <a:rPr lang="en-GB" sz="2300" dirty="0">
                <a:cs typeface="Calibri" panose="020F0502020204030204"/>
              </a:rPr>
              <a:t>A document showing how all possible analyses from the Cochrane Handbook  can be replicated in </a:t>
            </a:r>
            <a:r>
              <a:rPr lang="en-GB" sz="2300" dirty="0" err="1">
                <a:cs typeface="Calibri" panose="020F0502020204030204"/>
              </a:rPr>
              <a:t>MetaBayesDTA</a:t>
            </a:r>
            <a:r>
              <a:rPr lang="en-GB" sz="2300" dirty="0">
                <a:cs typeface="Calibri" panose="020F0502020204030204"/>
              </a:rPr>
              <a:t> is being written – and should be available soon</a:t>
            </a:r>
            <a:endParaRPr lang="en-GB" dirty="0"/>
          </a:p>
          <a:p>
            <a:pPr>
              <a:buNone/>
            </a:pPr>
            <a:endParaRPr lang="en-GB" sz="2300" dirty="0">
              <a:latin typeface="Arial"/>
              <a:cs typeface="Arial"/>
            </a:endParaRPr>
          </a:p>
          <a:p>
            <a:pPr>
              <a:buNone/>
            </a:pPr>
            <a:r>
              <a:rPr lang="en-GB" sz="2300" dirty="0">
                <a:latin typeface="Arial"/>
                <a:cs typeface="Arial"/>
              </a:rPr>
              <a:t>• </a:t>
            </a:r>
            <a:r>
              <a:rPr lang="en-GB" sz="2300" dirty="0">
                <a:cs typeface="Calibri" panose="020F0502020204030204"/>
              </a:rPr>
              <a:t>If anyone is interested in contributing, please get in touch</a:t>
            </a:r>
            <a:endParaRPr lang="en-GB" dirty="0"/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3236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365125"/>
            <a:ext cx="9916884" cy="1325563"/>
          </a:xfrm>
        </p:spPr>
        <p:txBody>
          <a:bodyPr/>
          <a:lstStyle/>
          <a:p>
            <a:r>
              <a:rPr lang="en-GB" b="1">
                <a:cs typeface="Calibri Light"/>
              </a:rPr>
              <a:t>Practical</a:t>
            </a:r>
            <a:endParaRPr lang="en-GB" b="1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22" y="1825625"/>
            <a:ext cx="93009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Worksheet for </a:t>
            </a:r>
            <a:r>
              <a:rPr lang="en-GB" dirty="0" err="1">
                <a:cs typeface="Calibri"/>
              </a:rPr>
              <a:t>MetaDTA</a:t>
            </a:r>
            <a:r>
              <a:rPr lang="en-GB" dirty="0">
                <a:cs typeface="Calibri"/>
              </a:rPr>
              <a:t>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Document outlining how to replicate analyses in Cochrane Handbook using </a:t>
            </a:r>
            <a:r>
              <a:rPr lang="en-GB" dirty="0" err="1">
                <a:cs typeface="Calibri"/>
              </a:rPr>
              <a:t>MetaBayesDTA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Both can be downloaded from:</a:t>
            </a:r>
            <a:endParaRPr lang="en-GB" dirty="0"/>
          </a:p>
          <a:p>
            <a:pPr>
              <a:buNone/>
            </a:pPr>
            <a:r>
              <a:rPr lang="en-GB" dirty="0">
                <a:ea typeface="+mn-lt"/>
                <a:cs typeface="+mn-lt"/>
                <a:hlinkClick r:id="rId4"/>
              </a:rPr>
              <a:t>http://bit.ly/cochrane-colloquium</a:t>
            </a:r>
            <a:endParaRPr lang="en-GB"/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97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D130B9-7873-71EA-16C1-85343A1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16" y="2298660"/>
            <a:ext cx="5515028" cy="1341864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cs typeface="Calibri Light"/>
              </a:rPr>
              <a:t>Any Questions?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197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D130B9-7873-71EA-16C1-85343A1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6" y="-52388"/>
            <a:ext cx="3740127" cy="150249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FDD6593-6B92-4EFB-9C3F-A2607D0C5A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1972" y="1441326"/>
            <a:ext cx="7036483" cy="257916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Links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-apple-system"/>
              </a:rPr>
              <a:t>MetaDTA</a:t>
            </a:r>
            <a:r>
              <a:rPr lang="en-GB" sz="2000" dirty="0">
                <a:latin typeface="-apple-system"/>
              </a:rPr>
              <a:t> App: </a:t>
            </a:r>
            <a:r>
              <a:rPr lang="en-GB" sz="2000" dirty="0">
                <a:hlinkClick r:id="rId2"/>
              </a:rPr>
              <a:t>https://crsu.shinyapps.io/dta_ma/</a:t>
            </a: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GitHub: </a:t>
            </a:r>
            <a:r>
              <a:rPr lang="en-GB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GB" sz="2000" b="0" i="0" u="sng" dirty="0">
                <a:solidFill>
                  <a:srgbClr val="23527C"/>
                </a:solidFill>
                <a:effectLst/>
                <a:hlinkClick r:id="rId3"/>
              </a:rPr>
              <a:t>https://github.com/CRSU-Apps/MetaDTA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000" b="0" i="0" u="sng" dirty="0">
              <a:solidFill>
                <a:srgbClr val="23527C"/>
              </a:solidFill>
              <a:effectLst/>
              <a:hlinkClick r:id="rId3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cs typeface="Calibri"/>
              </a:rPr>
              <a:t>MetaBayesDTA</a:t>
            </a:r>
            <a:r>
              <a:rPr lang="en-GB" sz="2000" dirty="0">
                <a:cs typeface="Calibri"/>
              </a:rPr>
              <a:t> App: </a:t>
            </a:r>
            <a:r>
              <a:rPr lang="en-GB" sz="2000" dirty="0">
                <a:cs typeface="Calibri"/>
                <a:hlinkClick r:id="rId4"/>
              </a:rPr>
              <a:t>https://crsu.shinyapps.io/MetaBayesDTA/</a:t>
            </a:r>
            <a:endParaRPr lang="en-GB" sz="2000" dirty="0"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cs typeface="Calibri"/>
              </a:rPr>
              <a:t>GitHub: </a:t>
            </a:r>
            <a:r>
              <a:rPr lang="en-GB" sz="2000" dirty="0">
                <a:cs typeface="Calibri"/>
                <a:hlinkClick r:id="rId5"/>
              </a:rPr>
              <a:t>https://github.com/CRSU-Apps/MetaBayesDTA</a:t>
            </a:r>
            <a:r>
              <a:rPr lang="en-GB" sz="2000" dirty="0">
                <a:cs typeface="Calibri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8A5217-A887-4699-8422-322A03E58A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28"/>
          <a:stretch/>
        </p:blipFill>
        <p:spPr>
          <a:xfrm>
            <a:off x="10565845" y="164978"/>
            <a:ext cx="1510194" cy="74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95FAD-17C9-45E3-BA68-9C9A710514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139" t="46329" r="9820" b="14581"/>
          <a:stretch/>
        </p:blipFill>
        <p:spPr>
          <a:xfrm>
            <a:off x="6301665" y="5921126"/>
            <a:ext cx="2714772" cy="771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33AD52-1D8F-44CD-B53A-F571FD3CBE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513" t="46329" r="28855" b="14581"/>
          <a:stretch/>
        </p:blipFill>
        <p:spPr>
          <a:xfrm>
            <a:off x="9148621" y="5921126"/>
            <a:ext cx="2513880" cy="771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BAEF7-67D5-4D5D-88B1-B11930A891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59" t="16539" r="50959" b="14581"/>
          <a:stretch/>
        </p:blipFill>
        <p:spPr>
          <a:xfrm>
            <a:off x="7223621" y="5227464"/>
            <a:ext cx="3139842" cy="6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A915BC5-EC80-499D-9E28-8AE2DD1D73AC}"/>
              </a:ext>
            </a:extLst>
          </p:cNvPr>
          <p:cNvSpPr txBox="1">
            <a:spLocks/>
          </p:cNvSpPr>
          <p:nvPr/>
        </p:nvSpPr>
        <p:spPr>
          <a:xfrm>
            <a:off x="124506" y="-52388"/>
            <a:ext cx="3740127" cy="150249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Future Work</a:t>
            </a:r>
            <a:endParaRPr lang="en-US" sz="36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1A0C6CA-B8D2-4060-939C-658B26526CE8}"/>
              </a:ext>
            </a:extLst>
          </p:cNvPr>
          <p:cNvSpPr txBox="1">
            <a:spLocks/>
          </p:cNvSpPr>
          <p:nvPr/>
        </p:nvSpPr>
        <p:spPr>
          <a:xfrm>
            <a:off x="4682325" y="1544475"/>
            <a:ext cx="6992998" cy="4108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en-GB" sz="3600" dirty="0">
                <a:cs typeface="Calibri"/>
              </a:rPr>
              <a:t>Binary &amp; Continuous Outcomes</a:t>
            </a:r>
          </a:p>
          <a:p>
            <a:r>
              <a:rPr lang="en-GB" sz="3600" dirty="0">
                <a:cs typeface="Calibri"/>
              </a:rPr>
              <a:t>Frequentist and Bayesian CNMA</a:t>
            </a:r>
          </a:p>
          <a:p>
            <a:r>
              <a:rPr lang="en-GB" sz="3600" dirty="0">
                <a:cs typeface="Calibri"/>
              </a:rPr>
              <a:t>Frequentist - Additive model</a:t>
            </a:r>
          </a:p>
          <a:p>
            <a:r>
              <a:rPr lang="en-GB" sz="3600" dirty="0">
                <a:cs typeface="Calibri"/>
              </a:rPr>
              <a:t>Bayesian – 4 Models from Welton et al.</a:t>
            </a:r>
          </a:p>
        </p:txBody>
      </p:sp>
      <p:pic>
        <p:nvPicPr>
          <p:cNvPr id="3" name="Picture 2" descr="A red and blue logo&#10;&#10;Description automatically generated">
            <a:extLst>
              <a:ext uri="{FF2B5EF4-FFF2-40B4-BE49-F238E27FC236}">
                <a16:creationId xmlns:a16="http://schemas.microsoft.com/office/drawing/2014/main" id="{F96525F7-B3D2-3FFE-B721-4A3BA17C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0" y="500270"/>
            <a:ext cx="2743200" cy="274320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215D1D52-B89B-E657-A3C9-BA8D5C7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0" y="365125"/>
            <a:ext cx="7001406" cy="1347649"/>
          </a:xfrm>
        </p:spPr>
        <p:txBody>
          <a:bodyPr>
            <a:normAutofit/>
          </a:bodyPr>
          <a:lstStyle/>
          <a:p>
            <a:r>
              <a:rPr lang="en-GB" sz="6000" b="1" dirty="0" err="1"/>
              <a:t>MetaCNMA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8C19BE11-5540-15B8-B25D-A4C085767766}"/>
              </a:ext>
            </a:extLst>
          </p:cNvPr>
          <p:cNvSpPr txBox="1">
            <a:spLocks/>
          </p:cNvSpPr>
          <p:nvPr/>
        </p:nvSpPr>
        <p:spPr>
          <a:xfrm>
            <a:off x="500271" y="2505351"/>
            <a:ext cx="2815929" cy="1723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</a:rPr>
              <a:t>Component Network Analysis - Simplified</a:t>
            </a:r>
            <a:endParaRPr lang="en-GB" sz="2800" b="1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57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DA3AA2-993B-4F96-9514-91E3DA1B722E}"/>
              </a:ext>
            </a:extLst>
          </p:cNvPr>
          <p:cNvSpPr txBox="1">
            <a:spLocks/>
          </p:cNvSpPr>
          <p:nvPr/>
        </p:nvSpPr>
        <p:spPr>
          <a:xfrm>
            <a:off x="5198734" y="412788"/>
            <a:ext cx="6590143" cy="570002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dirty="0">
                <a:cs typeface="Calibri"/>
              </a:rPr>
              <a:t>Enzo Cerullo,</a:t>
            </a:r>
            <a:r>
              <a:rPr lang="en-GB" sz="2400">
                <a:cs typeface="Calibri"/>
              </a:rPr>
              <a:t> Tom Morris, </a:t>
            </a:r>
            <a:r>
              <a:rPr lang="en-GB" sz="2400" err="1">
                <a:cs typeface="Calibri"/>
              </a:rPr>
              <a:t>Janion</a:t>
            </a:r>
            <a:r>
              <a:rPr lang="en-GB" sz="2400">
                <a:cs typeface="Calibri"/>
              </a:rPr>
              <a:t> Nevill (Leicester)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/>
              <a:t>Amit Patel (Birmingham)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sz="2400"/>
              <a:t>Terry Quinn, Olivia Wu (Glasgow</a:t>
            </a:r>
            <a:r>
              <a:rPr lang="en-GB" sz="2400" dirty="0"/>
              <a:t>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All members of the NIHR Complex Reviews Support Unit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cs typeface="Calibri" panose="020F0502020204030204"/>
              </a:rPr>
              <a:t>Feedback from users</a:t>
            </a:r>
          </a:p>
          <a:p>
            <a:pPr>
              <a:spcAft>
                <a:spcPts val="600"/>
              </a:spcAft>
            </a:pPr>
            <a:endParaRPr lang="en-GB" sz="2400" dirty="0">
              <a:ea typeface="Calibri" panose="020F0502020204030204" pitchFamily="34" charset="0"/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project is funded by the 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National Institute for Health and Care Research (NIHR) Complex Reviews Support Unit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(project number 14/178/29). The views expressed are those of the author(s) and not necessarily those of the NIHR or the Department of Health and Social Care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3BBA-AFF4-44CF-AB44-A7BEC6E2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2573" y="-308796"/>
            <a:ext cx="5560385" cy="241689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600" b="1">
                <a:solidFill>
                  <a:schemeClr val="bg1"/>
                </a:solidFill>
              </a:rPr>
              <a:t>Acknowledgements</a:t>
            </a:r>
            <a:br>
              <a:rPr lang="en-GB" sz="3600" b="1">
                <a:solidFill>
                  <a:schemeClr val="bg1"/>
                </a:solidFill>
              </a:rPr>
            </a:br>
            <a:endParaRPr lang="en-US" sz="3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2070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8">
            <a:extLst>
              <a:ext uri="{FF2B5EF4-FFF2-40B4-BE49-F238E27FC236}">
                <a16:creationId xmlns:a16="http://schemas.microsoft.com/office/drawing/2014/main" id="{215D1D52-B89B-E657-A3C9-BA8D5C7E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0" y="365125"/>
            <a:ext cx="7001406" cy="1347649"/>
          </a:xfrm>
        </p:spPr>
        <p:txBody>
          <a:bodyPr>
            <a:normAutofit/>
          </a:bodyPr>
          <a:lstStyle/>
          <a:p>
            <a:r>
              <a:rPr lang="en-GB" sz="6000" b="1" dirty="0"/>
              <a:t>Feedback</a:t>
            </a:r>
            <a:endParaRPr lang="en-GB" sz="6000" b="1" dirty="0">
              <a:cs typeface="Calibri Light"/>
            </a:endParaRPr>
          </a:p>
        </p:txBody>
      </p:sp>
      <p:pic>
        <p:nvPicPr>
          <p:cNvPr id="2" name="Picture 1" descr="A qr code with a letter m&#10;&#10;Description automatically generated">
            <a:extLst>
              <a:ext uri="{FF2B5EF4-FFF2-40B4-BE49-F238E27FC236}">
                <a16:creationId xmlns:a16="http://schemas.microsoft.com/office/drawing/2014/main" id="{D3A9A4C1-EFF2-D75F-75B0-EA8A4A00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4" y="1697966"/>
            <a:ext cx="3433313" cy="34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3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oup 3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D130B9-7873-71EA-16C1-85343A18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6" y="-52388"/>
            <a:ext cx="3740127" cy="150249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References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FDD6593-6B92-4EFB-9C3F-A2607D0C5A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0096" y="936874"/>
            <a:ext cx="7036483" cy="447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0" i="0" dirty="0">
                <a:effectLst/>
              </a:rPr>
              <a:t>Freeman SC, Kerby CR, Patel A, Cooper NJ, Quinn T, Sutton AJ</a:t>
            </a:r>
            <a:r>
              <a:rPr lang="en-GB" sz="2000" b="0" i="1" dirty="0">
                <a:effectLst/>
              </a:rPr>
              <a:t>.</a:t>
            </a:r>
            <a:r>
              <a:rPr lang="en-GB" sz="2000" b="0" i="0" dirty="0">
                <a:effectLst/>
              </a:rPr>
              <a:t> </a:t>
            </a:r>
            <a:r>
              <a:rPr lang="en-GB" sz="2000" b="1" i="0" dirty="0">
                <a:effectLst/>
              </a:rPr>
              <a:t>Development of an interactive web-based tool to conduct and interrogate meta-analysis of diagnostic test accuracy studies: </a:t>
            </a:r>
            <a:r>
              <a:rPr lang="en-GB" sz="2000" b="1" i="0" dirty="0" err="1">
                <a:effectLst/>
              </a:rPr>
              <a:t>MetaDTA</a:t>
            </a:r>
            <a:r>
              <a:rPr lang="en-GB" sz="2000" b="0" i="0" dirty="0">
                <a:effectLst/>
              </a:rPr>
              <a:t>. </a:t>
            </a:r>
            <a:r>
              <a:rPr lang="en-GB" sz="2000" b="0" i="1" dirty="0">
                <a:effectLst/>
              </a:rPr>
              <a:t>BMC Medical Research Methodology</a:t>
            </a:r>
            <a:r>
              <a:rPr lang="en-GB" sz="2000" dirty="0"/>
              <a:t> (2019); </a:t>
            </a:r>
            <a:r>
              <a:rPr lang="en-GB" sz="2000" b="1" i="0" dirty="0">
                <a:effectLst/>
              </a:rPr>
              <a:t>19</a:t>
            </a:r>
            <a:r>
              <a:rPr lang="en-GB" sz="2000" i="0" dirty="0">
                <a:effectLst/>
              </a:rPr>
              <a:t>:</a:t>
            </a:r>
            <a:r>
              <a:rPr lang="en-GB" sz="2000" b="0" i="0" dirty="0">
                <a:effectLst/>
              </a:rPr>
              <a:t> 81</a:t>
            </a:r>
            <a:r>
              <a:rPr lang="en-GB" sz="2000" b="0" i="0" dirty="0">
                <a:effectLst/>
                <a:latin typeface="-apple-system"/>
              </a:rPr>
              <a:t> </a:t>
            </a:r>
            <a:r>
              <a:rPr lang="en-GB" sz="1400" b="0" i="0" dirty="0">
                <a:solidFill>
                  <a:srgbClr val="333333"/>
                </a:solidFill>
                <a:effectLst/>
                <a:hlinkClick r:id="rId2"/>
              </a:rPr>
              <a:t>https://doi.org/10.1186/s12874-019-0724-x</a:t>
            </a:r>
            <a:endParaRPr lang="en-GB" sz="1400" b="0" i="0" dirty="0">
              <a:solidFill>
                <a:srgbClr val="333333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Patel A, Cooper NJ, Freeman SC, Sutton AJ. </a:t>
            </a:r>
            <a:r>
              <a:rPr lang="en-GB" sz="2000" b="1" dirty="0"/>
              <a:t>Graphical enhancements to summary receiver operating characteristic plots to facilitate the analysis and reporting of meta-analysis of diagnostic test accuracy data</a:t>
            </a:r>
            <a:r>
              <a:rPr lang="en-GB" sz="2000" dirty="0"/>
              <a:t>. </a:t>
            </a:r>
            <a:r>
              <a:rPr lang="en-GB" sz="2000" i="1" dirty="0"/>
              <a:t>Research Synthesis Methods </a:t>
            </a:r>
            <a:r>
              <a:rPr lang="en-GB" sz="2000" dirty="0"/>
              <a:t>(2021); 12: 34-44. </a:t>
            </a:r>
            <a:r>
              <a:rPr lang="en-GB" sz="1400" dirty="0">
                <a:hlinkClick r:id="rId3"/>
              </a:rPr>
              <a:t>https://doi.org/10.1002/jrsm.1439</a:t>
            </a:r>
            <a:endParaRPr lang="en-GB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Cerullo E, Sutton AJ, Jones HE, Wu O, Quinn TJ, Cooper NJ. </a:t>
            </a:r>
            <a:r>
              <a:rPr lang="en-GB" sz="2000" b="1" dirty="0" err="1"/>
              <a:t>MetaBayesDTA</a:t>
            </a:r>
            <a:r>
              <a:rPr lang="en-GB" sz="2000" b="1" dirty="0"/>
              <a:t>: codeless Bayesian meta-analysis of test accuracy, with or without a gold standard</a:t>
            </a:r>
            <a:r>
              <a:rPr lang="en-GB" sz="2000" dirty="0"/>
              <a:t>. BMC Medical Research Methodology (2023); 127.</a:t>
            </a:r>
            <a:r>
              <a:rPr lang="en-GB" sz="1400" dirty="0"/>
              <a:t> 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  <a:hlinkClick r:id="rId4"/>
              </a:rPr>
              <a:t>https://doi.org/10.1186/s12874-023-01910-y</a:t>
            </a:r>
            <a:r>
              <a:rPr lang="en-GB" sz="1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endParaRPr lang="en-GB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8A5217-A887-4699-8422-322A03E58A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28"/>
          <a:stretch/>
        </p:blipFill>
        <p:spPr>
          <a:xfrm>
            <a:off x="10565845" y="164978"/>
            <a:ext cx="1510194" cy="74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895FAD-17C9-45E3-BA68-9C9A710514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39" t="46329" r="9820" b="14581"/>
          <a:stretch/>
        </p:blipFill>
        <p:spPr>
          <a:xfrm>
            <a:off x="6301665" y="5921126"/>
            <a:ext cx="2714772" cy="771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33AD52-1D8F-44CD-B53A-F571FD3CBE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513" t="46329" r="28855" b="14581"/>
          <a:stretch/>
        </p:blipFill>
        <p:spPr>
          <a:xfrm>
            <a:off x="9148621" y="5921126"/>
            <a:ext cx="2513880" cy="771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BAEF7-67D5-4D5D-88B1-B11930A89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59" t="16539" r="50959" b="14581"/>
          <a:stretch/>
        </p:blipFill>
        <p:spPr>
          <a:xfrm>
            <a:off x="7223621" y="5227464"/>
            <a:ext cx="3139842" cy="6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9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51FE1C0-BFC2-480A-8E3F-DD3E996C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2" y="365125"/>
            <a:ext cx="9916884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Open Source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2" y="1825625"/>
            <a:ext cx="9916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Source code for all apps available on GitHub:</a:t>
            </a:r>
          </a:p>
          <a:p>
            <a:r>
              <a:rPr lang="en-GB" dirty="0">
                <a:ea typeface="+mn-lt"/>
                <a:cs typeface="+mn-lt"/>
                <a:hlinkClick r:id="rId4"/>
              </a:rPr>
              <a:t>https://github.com</a:t>
            </a:r>
            <a:r>
              <a:rPr lang="en-GB">
                <a:ea typeface="+mn-lt"/>
                <a:cs typeface="+mn-lt"/>
                <a:hlinkClick r:id="rId4"/>
              </a:rPr>
              <a:t>/CRSU-Apps</a:t>
            </a:r>
            <a:endParaRPr lang="en-GB">
              <a:ea typeface="+mn-lt"/>
              <a:cs typeface="+mn-lt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70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9FB125A-F2C3-4DA7-985C-5552CBDDB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2" y="1825625"/>
            <a:ext cx="9916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Originally set up as a support group to assist NIHR review groups including Cochrane (2015-2023)</a:t>
            </a:r>
          </a:p>
          <a:p>
            <a:r>
              <a:rPr lang="en-GB" dirty="0"/>
              <a:t>Advice and training: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Refining review questions and scope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Applications, protocols and report writing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Consideration of types of data and structure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Appropriate methodological approaches</a:t>
            </a:r>
            <a:endParaRPr lang="en-GB" dirty="0">
              <a:cs typeface="Calibri"/>
            </a:endParaRPr>
          </a:p>
          <a:p>
            <a:r>
              <a:rPr lang="en-GB" dirty="0"/>
              <a:t>Apps developed to help with implementation of more advanced evidence synthesis methods for complex data structures</a:t>
            </a:r>
            <a:endParaRPr lang="en-GB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C2852-DA20-4A6E-B3A9-7DC050B03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28"/>
          <a:stretch/>
        </p:blipFill>
        <p:spPr>
          <a:xfrm>
            <a:off x="1905002" y="271473"/>
            <a:ext cx="2616045" cy="12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698D8AE-F1BA-441E-9853-53F0B552EFD1}"/>
              </a:ext>
            </a:extLst>
          </p:cNvPr>
          <p:cNvSpPr/>
          <p:nvPr/>
        </p:nvSpPr>
        <p:spPr>
          <a:xfrm>
            <a:off x="1720405" y="240149"/>
            <a:ext cx="7719159" cy="6268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CADF0A-E98C-4934-AF51-D51EA13FBA12}"/>
              </a:ext>
            </a:extLst>
          </p:cNvPr>
          <p:cNvSpPr/>
          <p:nvPr/>
        </p:nvSpPr>
        <p:spPr>
          <a:xfrm>
            <a:off x="6605775" y="4224138"/>
            <a:ext cx="2667534" cy="2134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0CF4BF-A3C8-423F-A7BD-2C1F214D09F7}"/>
              </a:ext>
            </a:extLst>
          </p:cNvPr>
          <p:cNvSpPr/>
          <p:nvPr/>
        </p:nvSpPr>
        <p:spPr>
          <a:xfrm>
            <a:off x="1920726" y="4175023"/>
            <a:ext cx="4535944" cy="2134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40E0A8-22F5-4CE2-B66B-9A4D83CC833D}"/>
              </a:ext>
            </a:extLst>
          </p:cNvPr>
          <p:cNvSpPr/>
          <p:nvPr/>
        </p:nvSpPr>
        <p:spPr>
          <a:xfrm>
            <a:off x="1906383" y="359282"/>
            <a:ext cx="7366926" cy="1953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D9C1B5F-6E68-4CA4-AFC2-EA7086B5D3D9}"/>
              </a:ext>
            </a:extLst>
          </p:cNvPr>
          <p:cNvSpPr/>
          <p:nvPr/>
        </p:nvSpPr>
        <p:spPr>
          <a:xfrm>
            <a:off x="3647328" y="2201949"/>
            <a:ext cx="4153350" cy="21943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1E8472-F6DC-4297-B42D-B22CB3A9B47E}"/>
              </a:ext>
            </a:extLst>
          </p:cNvPr>
          <p:cNvSpPr/>
          <p:nvPr/>
        </p:nvSpPr>
        <p:spPr>
          <a:xfrm>
            <a:off x="1720405" y="2607020"/>
            <a:ext cx="7821533" cy="143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BB32A26-832A-4AD5-A03D-83D319ACA8C2}"/>
              </a:ext>
            </a:extLst>
          </p:cNvPr>
          <p:cNvSpPr/>
          <p:nvPr/>
        </p:nvSpPr>
        <p:spPr>
          <a:xfrm>
            <a:off x="4153569" y="2366662"/>
            <a:ext cx="3160989" cy="18257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3D4C7B-F864-4737-8D1D-3E112301DAA3}"/>
              </a:ext>
            </a:extLst>
          </p:cNvPr>
          <p:cNvSpPr txBox="1"/>
          <p:nvPr/>
        </p:nvSpPr>
        <p:spPr>
          <a:xfrm>
            <a:off x="3852078" y="2964921"/>
            <a:ext cx="364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Online Evidence Synthesis Analysis Apps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9839AE-C2D9-4623-A802-BB648873C80E}"/>
              </a:ext>
            </a:extLst>
          </p:cNvPr>
          <p:cNvSpPr txBox="1"/>
          <p:nvPr/>
        </p:nvSpPr>
        <p:spPr>
          <a:xfrm>
            <a:off x="5090691" y="1273258"/>
            <a:ext cx="24978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Bayesian Meta-Analysis of DTA studies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(basic – advanced approaches)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      </a:t>
            </a:r>
          </a:p>
        </p:txBody>
      </p:sp>
      <p:pic>
        <p:nvPicPr>
          <p:cNvPr id="51" name="Picture 2" descr="New Icon Transparent #254648 - Free Icons Library">
            <a:extLst>
              <a:ext uri="{FF2B5EF4-FFF2-40B4-BE49-F238E27FC236}">
                <a16:creationId xmlns:a16="http://schemas.microsoft.com/office/drawing/2014/main" id="{470B961D-A0A2-47C1-8C45-23B38043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65" y="860403"/>
            <a:ext cx="702016" cy="3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FC516CB-E294-4DFC-9F02-1A9494F1A0C2}"/>
              </a:ext>
            </a:extLst>
          </p:cNvPr>
          <p:cNvSpPr txBox="1"/>
          <p:nvPr/>
        </p:nvSpPr>
        <p:spPr>
          <a:xfrm>
            <a:off x="2001753" y="4144860"/>
            <a:ext cx="457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Network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Meta-Analysis (NMA):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3F39B5-F41E-427E-9F77-62D72F435E75}"/>
              </a:ext>
            </a:extLst>
          </p:cNvPr>
          <p:cNvSpPr txBox="1"/>
          <p:nvPr/>
        </p:nvSpPr>
        <p:spPr>
          <a:xfrm>
            <a:off x="1953624" y="5083241"/>
            <a:ext cx="22075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NMA (frequentist &amp; Bayesian approaches)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C5E37D-9979-4A6E-A5EA-F7196CA7F9B0}"/>
              </a:ext>
            </a:extLst>
          </p:cNvPr>
          <p:cNvSpPr txBox="1"/>
          <p:nvPr/>
        </p:nvSpPr>
        <p:spPr>
          <a:xfrm>
            <a:off x="6782013" y="4150930"/>
            <a:ext cx="275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                Evidence Based Research: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2F17DC-A584-4F49-9C9B-2C85A12D9805}"/>
              </a:ext>
            </a:extLst>
          </p:cNvPr>
          <p:cNvSpPr txBox="1"/>
          <p:nvPr/>
        </p:nvSpPr>
        <p:spPr>
          <a:xfrm>
            <a:off x="6841415" y="5249135"/>
            <a:ext cx="2836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 size calculator        for new study based on adding it to an existing pairwise meta-analysis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4FEF4-9B32-48D3-AF8B-1B241B1FA1EC}"/>
              </a:ext>
            </a:extLst>
          </p:cNvPr>
          <p:cNvSpPr txBox="1"/>
          <p:nvPr/>
        </p:nvSpPr>
        <p:spPr>
          <a:xfrm>
            <a:off x="3977263" y="3626812"/>
            <a:ext cx="388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http://www.nihrcrsu.org/guidance/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8D570AF-A305-481C-A218-CD5C9C5D6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23" t="38000" r="51566"/>
          <a:stretch/>
        </p:blipFill>
        <p:spPr>
          <a:xfrm>
            <a:off x="2049754" y="3021630"/>
            <a:ext cx="1555461" cy="55494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11E6F26-32A2-4039-9EE2-27B347CDB2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5" t="36895" r="10118" b="3325"/>
          <a:stretch/>
        </p:blipFill>
        <p:spPr>
          <a:xfrm>
            <a:off x="7528331" y="2964921"/>
            <a:ext cx="1850598" cy="53972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2608E2B-54F5-4489-9A57-DC558C91A0F1}"/>
              </a:ext>
            </a:extLst>
          </p:cNvPr>
          <p:cNvSpPr txBox="1"/>
          <p:nvPr/>
        </p:nvSpPr>
        <p:spPr>
          <a:xfrm>
            <a:off x="7545725" y="907877"/>
            <a:ext cx="189383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DTA Primer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Educational primer on DTA studies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218BA5-94A1-466D-8C3C-B56043B5C89A}"/>
              </a:ext>
            </a:extLst>
          </p:cNvPr>
          <p:cNvSpPr txBox="1"/>
          <p:nvPr/>
        </p:nvSpPr>
        <p:spPr>
          <a:xfrm>
            <a:off x="1900051" y="352401"/>
            <a:ext cx="464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prstClr val="black"/>
                </a:solidFill>
                <a:latin typeface="Cooper Black" panose="0208090404030B020404" pitchFamily="18" charset="0"/>
              </a:rPr>
              <a:t>Diagnostic Test Accuracy (DTA):</a:t>
            </a:r>
          </a:p>
          <a:p>
            <a:endParaRPr lang="en-GB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64B9B010-ADB1-44EC-BB32-AE5054E1B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223" y="799840"/>
            <a:ext cx="680044" cy="50170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0788B13-3C27-47A7-934D-58AC431A1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5743" y="763532"/>
            <a:ext cx="818870" cy="543162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7D6B9AA-A9E7-464F-9DA2-5E32293E61AE}"/>
              </a:ext>
            </a:extLst>
          </p:cNvPr>
          <p:cNvSpPr txBox="1"/>
          <p:nvPr/>
        </p:nvSpPr>
        <p:spPr>
          <a:xfrm>
            <a:off x="2104797" y="1296151"/>
            <a:ext cx="293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Meta-Analysis of DTA studies (frequentist &amp; mostly standard approaches)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2C1906B-D9CC-42E4-840F-3405DAC256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528"/>
          <a:stretch/>
        </p:blipFill>
        <p:spPr>
          <a:xfrm>
            <a:off x="5217515" y="2414229"/>
            <a:ext cx="1174050" cy="5756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CE639A7-9C36-4B0C-B319-83F278A30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3814" y="4782628"/>
            <a:ext cx="778300" cy="60122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88ABC23-4CDE-4D6A-9E6A-A192618E5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194" y="4764357"/>
            <a:ext cx="773176" cy="63776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B8185BC-3883-4291-B41E-21F61E0B1E2F}"/>
              </a:ext>
            </a:extLst>
          </p:cNvPr>
          <p:cNvSpPr txBox="1"/>
          <p:nvPr/>
        </p:nvSpPr>
        <p:spPr>
          <a:xfrm>
            <a:off x="4188698" y="5441856"/>
            <a:ext cx="2419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Feasibility into online interactive publication of a living NMA</a:t>
            </a:r>
            <a:endParaRPr lang="en-GB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7CDBA1C-7605-4AE1-8B60-3F8656E54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4071" y="4754155"/>
            <a:ext cx="773176" cy="575769"/>
          </a:xfrm>
          <a:prstGeom prst="rect">
            <a:avLst/>
          </a:prstGeom>
        </p:spPr>
      </p:pic>
      <p:pic>
        <p:nvPicPr>
          <p:cNvPr id="81" name="Picture 2" descr="New Icon Transparent #254648 - Free Icons Library">
            <a:extLst>
              <a:ext uri="{FF2B5EF4-FFF2-40B4-BE49-F238E27FC236}">
                <a16:creationId xmlns:a16="http://schemas.microsoft.com/office/drawing/2014/main" id="{4FF51AA9-99A6-4EA7-8ABE-E9E1EE44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18" y="4829002"/>
            <a:ext cx="702016" cy="3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A14E8E-410A-4730-AC41-0F4A39EF41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8349" y="1317356"/>
            <a:ext cx="2347316" cy="427735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2FF4B35-3B29-4090-9959-49B838556EF4}"/>
              </a:ext>
            </a:extLst>
          </p:cNvPr>
          <p:cNvSpPr txBox="1"/>
          <p:nvPr/>
        </p:nvSpPr>
        <p:spPr>
          <a:xfrm>
            <a:off x="9696817" y="1593214"/>
            <a:ext cx="229061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Principles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to use and open source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possible utilise existing R packages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 and click interface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Emphasis on visualization and methods for sensitivity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02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0214-930C-4BC3-AD45-E3C6287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C2798-7C35-4EEA-9627-2401C175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633264"/>
            <a:ext cx="9745956" cy="790113"/>
          </a:xfrm>
        </p:spPr>
        <p:txBody>
          <a:bodyPr/>
          <a:lstStyle/>
          <a:p>
            <a:r>
              <a:rPr lang="en-GB" b="1"/>
              <a:t>Diagnostic tests: Overview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72C30-7418-4C96-8117-E641DAB717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4510" y="1520938"/>
            <a:ext cx="68054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Diagnostic tests are routinely used in healthcare for confirming the presence or absence of disease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Diagnostic tests rarely 100% accurate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Diagnostic test accuracy (DTA) measures the ability of a test to detect a condition when it is present and detect the absence of a condition when it is absent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23651-5926-4F18-9ACE-D36097908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588" y="1675894"/>
            <a:ext cx="3890155" cy="31842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7477F-302A-4AAF-A6B2-41199B852D1C}"/>
              </a:ext>
            </a:extLst>
          </p:cNvPr>
          <p:cNvSpPr txBox="1"/>
          <p:nvPr/>
        </p:nvSpPr>
        <p:spPr>
          <a:xfrm>
            <a:off x="8671339" y="1576681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Diseased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E719C-4CCA-4118-B737-54B1D9844BB8}"/>
              </a:ext>
            </a:extLst>
          </p:cNvPr>
          <p:cNvSpPr txBox="1"/>
          <p:nvPr/>
        </p:nvSpPr>
        <p:spPr>
          <a:xfrm>
            <a:off x="10164636" y="1576681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Non-diseased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76F9F-457A-474E-87C4-E8D91924331C}"/>
              </a:ext>
            </a:extLst>
          </p:cNvPr>
          <p:cNvSpPr txBox="1"/>
          <p:nvPr/>
        </p:nvSpPr>
        <p:spPr>
          <a:xfrm>
            <a:off x="2336799" y="5620662"/>
            <a:ext cx="960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 an interactive explorable explanation of DTA evaluation see our DTA primer available at </a:t>
            </a:r>
            <a:r>
              <a:rPr lang="nn-NO" sz="2400" b="0" i="0" dirty="0">
                <a:solidFill>
                  <a:srgbClr val="3590BF"/>
                </a:solidFill>
                <a:effectLst/>
                <a:hlinkClick r:id="rId5"/>
              </a:rPr>
              <a:t>https://crsu.shinyapps.io/diagprimer/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31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A86B6-DA10-4EAA-A7B5-3EED6C50D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F0A83E0-17CE-46A7-9ED1-6F571C58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896" y="365125"/>
            <a:ext cx="9595903" cy="1325563"/>
          </a:xfrm>
        </p:spPr>
        <p:txBody>
          <a:bodyPr/>
          <a:lstStyle/>
          <a:p>
            <a:r>
              <a:rPr lang="en-GB" b="1" err="1"/>
              <a:t>MetaDTA</a:t>
            </a:r>
            <a:r>
              <a:rPr lang="en-GB" b="1"/>
              <a:t>: Motivation</a:t>
            </a:r>
            <a:endParaRPr lang="en-GB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CBCFB25-C273-420E-9ACF-479166EC94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19564" y="1610788"/>
            <a:ext cx="9818254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Meta-analysing diagnostic test accuracy (DTA) data is more challenging than for effectiveness data: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Two dependent variables: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/>
              <a:t>Sensitivity</a:t>
            </a:r>
            <a:r>
              <a:rPr lang="en-GB"/>
              <a:t> –The proportion of people with the disease who are correctly diagnosed as positive by the test; i.e. the true positive rate.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/>
              <a:t>Specificity </a:t>
            </a:r>
            <a:r>
              <a:rPr lang="en-GB"/>
              <a:t>– The proportion of people without the disease who are correctly diagnosed as negative by the test; i.e. the true negative rate</a:t>
            </a:r>
            <a:endParaRPr lang="en-GB" b="1"/>
          </a:p>
          <a:p>
            <a:r>
              <a:rPr lang="en-GB"/>
              <a:t>Requires fitting relatively complex bivariate statistical models</a:t>
            </a:r>
          </a:p>
          <a:p>
            <a:r>
              <a:rPr lang="en-GB"/>
              <a:t>Software such as Stata, R and SAS require statistical knowledge whilst </a:t>
            </a:r>
            <a:r>
              <a:rPr lang="en-GB" err="1"/>
              <a:t>RevMan</a:t>
            </a:r>
            <a:r>
              <a:rPr lang="en-GB"/>
              <a:t> cannot fit bivariate models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22D42-0FDD-44E0-B320-DE117779A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ADD8F7-0F2E-403B-A1F5-48F63F5F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2" y="347369"/>
            <a:ext cx="9608127" cy="1460500"/>
          </a:xfrm>
        </p:spPr>
        <p:txBody>
          <a:bodyPr>
            <a:normAutofit/>
          </a:bodyPr>
          <a:lstStyle/>
          <a:p>
            <a:r>
              <a:rPr lang="en-GB" b="1" err="1"/>
              <a:t>MetaDTA</a:t>
            </a:r>
            <a:r>
              <a:rPr lang="en-GB" b="1"/>
              <a:t>: Aims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1E294-CA5B-49CD-BD10-05CFD4C778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45672" y="1825625"/>
            <a:ext cx="96081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To develop a </a:t>
            </a:r>
            <a:r>
              <a:rPr lang="en-GB" b="1"/>
              <a:t>freely</a:t>
            </a:r>
            <a:r>
              <a:rPr lang="en-GB"/>
              <a:t> available </a:t>
            </a:r>
            <a:r>
              <a:rPr lang="en-GB" b="1"/>
              <a:t>user friendly</a:t>
            </a:r>
            <a:r>
              <a:rPr lang="en-GB"/>
              <a:t>, </a:t>
            </a:r>
            <a:r>
              <a:rPr lang="en-GB" b="1"/>
              <a:t>web-based</a:t>
            </a:r>
            <a:r>
              <a:rPr lang="en-GB"/>
              <a:t> “point and click” </a:t>
            </a:r>
            <a:r>
              <a:rPr lang="en-GB" b="1"/>
              <a:t>interactive tool</a:t>
            </a:r>
            <a:r>
              <a:rPr lang="en-GB"/>
              <a:t> which allows users to input their diagnostic test accuracy (DTA) study data and conduct meta-analyses for DTA reviews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Including incorporation of quality assessment (via QUADAS-2) and sensitivity analysis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To develop </a:t>
            </a:r>
            <a:r>
              <a:rPr lang="en-GB" b="1"/>
              <a:t>interactive</a:t>
            </a:r>
            <a:r>
              <a:rPr lang="en-GB"/>
              <a:t> </a:t>
            </a:r>
            <a:r>
              <a:rPr lang="en-GB" b="1"/>
              <a:t>graphical displays </a:t>
            </a:r>
            <a:r>
              <a:rPr lang="en-GB"/>
              <a:t>to facilitate exploration of the DTA data and effective communication of the results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Customise, explore and export plots</a:t>
            </a:r>
          </a:p>
        </p:txBody>
      </p:sp>
    </p:spTree>
    <p:extLst>
      <p:ext uri="{BB962C8B-B14F-4D97-AF65-F5344CB8AC3E}">
        <p14:creationId xmlns:p14="http://schemas.microsoft.com/office/powerpoint/2010/main" val="151385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9554F-CF8B-4CFE-9D5E-FBDF56C18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E6F07D-518C-4CB4-9BDC-33758ADB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102" y="365125"/>
            <a:ext cx="9447697" cy="1460500"/>
          </a:xfrm>
        </p:spPr>
        <p:txBody>
          <a:bodyPr>
            <a:normAutofit/>
          </a:bodyPr>
          <a:lstStyle/>
          <a:p>
            <a:r>
              <a:rPr lang="en-GB" b="1" err="1"/>
              <a:t>MetaDTA</a:t>
            </a:r>
            <a:r>
              <a:rPr lang="en-GB" b="1"/>
              <a:t>: Interface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A3C42-5A01-4DC7-94A5-64A8D336EF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39636" y="1573077"/>
            <a:ext cx="9744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We used the statistical software R and the existing packages Shiny and lme4.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Shiny allowed the creation of a web application with interactive user interfaces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/>
              <a:t>lme4 is a package in R that fits generalised linear mixed effect models.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err="1"/>
              <a:t>MetaDTA</a:t>
            </a:r>
            <a:r>
              <a:rPr lang="en-GB"/>
              <a:t> is hosted on the </a:t>
            </a:r>
            <a:r>
              <a:rPr lang="en-GB" err="1"/>
              <a:t>shinyapps</a:t>
            </a:r>
            <a:r>
              <a:rPr lang="en-GB"/>
              <a:t> server and is available to any user with a web browser, without requiring any specialist statistical software. The application is available at </a:t>
            </a:r>
            <a:r>
              <a:rPr lang="en-GB">
                <a:hlinkClick r:id="rId4"/>
              </a:rPr>
              <a:t>https://crsu.shinyapps.io/dta_ma/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5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07DB76-A2AD-4827-8A10-34BDD74D2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0"/>
          <a:stretch/>
        </p:blipFill>
        <p:spPr>
          <a:xfrm>
            <a:off x="0" y="0"/>
            <a:ext cx="2672353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7AEB9C-0E53-4D3F-86E4-B4DD5E3A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942" y="278039"/>
            <a:ext cx="9490411" cy="1325563"/>
          </a:xfrm>
        </p:spPr>
        <p:txBody>
          <a:bodyPr>
            <a:normAutofit/>
          </a:bodyPr>
          <a:lstStyle/>
          <a:p>
            <a:r>
              <a:rPr lang="en-GB" b="1" err="1"/>
              <a:t>MetaDTA</a:t>
            </a:r>
            <a:r>
              <a:rPr lang="en-GB" b="1"/>
              <a:t> v2.0.5 Demo: </a:t>
            </a:r>
            <a:r>
              <a:rPr lang="en-GB">
                <a:hlinkClick r:id="rId3"/>
              </a:rPr>
              <a:t>https://crsu.shinyapps.io/dta_ma/</a:t>
            </a:r>
            <a:endParaRPr lang="en-GB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927CD-A493-43E4-8CAC-D8BF3EF69D83}"/>
              </a:ext>
            </a:extLst>
          </p:cNvPr>
          <p:cNvSpPr txBox="1"/>
          <p:nvPr/>
        </p:nvSpPr>
        <p:spPr>
          <a:xfrm>
            <a:off x="2059709" y="1854926"/>
            <a:ext cx="89653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Load data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Preloaded example dataset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Load own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Meta-analysis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Study-level outcomes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SROC plot – confidence region, predictive region, risk of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Statistics –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Parameter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Parameters for </a:t>
            </a:r>
            <a:r>
              <a:rPr lang="en-GB" err="1"/>
              <a:t>RevMan</a:t>
            </a: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Forest plots – sensitivity and 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Sensitivity analysis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Excluding studies, same options as for Meta-analysis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Prevalence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Schematic plot for communicating results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/>
              <a:t>Options to set number of patients and prevalence</a:t>
            </a:r>
          </a:p>
        </p:txBody>
      </p:sp>
    </p:spTree>
    <p:extLst>
      <p:ext uri="{BB962C8B-B14F-4D97-AF65-F5344CB8AC3E}">
        <p14:creationId xmlns:p14="http://schemas.microsoft.com/office/powerpoint/2010/main" val="27389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1355</Words>
  <Application>Microsoft Macintosh PowerPoint</Application>
  <PresentationFormat>Widescreen</PresentationFormat>
  <Paragraphs>170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-apple-system</vt:lpstr>
      <vt:lpstr>Arial</vt:lpstr>
      <vt:lpstr>Arial Black</vt:lpstr>
      <vt:lpstr>Calibri</vt:lpstr>
      <vt:lpstr>Calibri Light</vt:lpstr>
      <vt:lpstr>Cooper Black</vt:lpstr>
      <vt:lpstr>Office Theme</vt:lpstr>
      <vt:lpstr>PowerPoint Presentation</vt:lpstr>
      <vt:lpstr>Acknowledgements </vt:lpstr>
      <vt:lpstr>PowerPoint Presentation</vt:lpstr>
      <vt:lpstr>PowerPoint Presentation</vt:lpstr>
      <vt:lpstr>Diagnostic tests: Overview</vt:lpstr>
      <vt:lpstr>MetaDTA: Motivation</vt:lpstr>
      <vt:lpstr>MetaDTA: Aims</vt:lpstr>
      <vt:lpstr>MetaDTA: Interface</vt:lpstr>
      <vt:lpstr>MetaDTA v2.0.5 Demo: https://crsu.shinyapps.io/dta_ma/</vt:lpstr>
      <vt:lpstr>Summary</vt:lpstr>
      <vt:lpstr>https://crsu.shinyapps.io/MetaBayesDTA/</vt:lpstr>
      <vt:lpstr>MetaBayesDTA (currently in late Beta)</vt:lpstr>
      <vt:lpstr>PowerPoint Presentation</vt:lpstr>
      <vt:lpstr>MetaBayesDTA : Further Info</vt:lpstr>
      <vt:lpstr>Final Comments</vt:lpstr>
      <vt:lpstr>Practical</vt:lpstr>
      <vt:lpstr>Any Questions?</vt:lpstr>
      <vt:lpstr>Resources</vt:lpstr>
      <vt:lpstr>MetaCNMA</vt:lpstr>
      <vt:lpstr>Feedback</vt:lpstr>
      <vt:lpstr>References</vt:lpstr>
      <vt:lpstr>Open Source</vt:lpstr>
    </vt:vector>
  </TitlesOfParts>
  <Company>University of Leicester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Sutton, Alex (Prof.)</dc:creator>
  <cp:lastModifiedBy>Ryan Field</cp:lastModifiedBy>
  <cp:revision>230</cp:revision>
  <dcterms:created xsi:type="dcterms:W3CDTF">2022-05-20T12:38:57Z</dcterms:created>
  <dcterms:modified xsi:type="dcterms:W3CDTF">2023-09-12T10:03:38Z</dcterms:modified>
</cp:coreProperties>
</file>