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92" r:id="rId2"/>
    <p:sldId id="536" r:id="rId3"/>
    <p:sldId id="447" r:id="rId4"/>
    <p:sldId id="502" r:id="rId5"/>
    <p:sldId id="506" r:id="rId6"/>
    <p:sldId id="514" r:id="rId7"/>
    <p:sldId id="516" r:id="rId8"/>
    <p:sldId id="503" r:id="rId9"/>
    <p:sldId id="505" r:id="rId10"/>
    <p:sldId id="533"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68" autoAdjust="0"/>
    <p:restoredTop sz="96327"/>
  </p:normalViewPr>
  <p:slideViewPr>
    <p:cSldViewPr snapToGrid="0">
      <p:cViewPr varScale="1">
        <p:scale>
          <a:sx n="119" d="100"/>
          <a:sy n="119" d="100"/>
        </p:scale>
        <p:origin x="208" y="2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4/29/24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276602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362565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28493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155935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315620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239246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341464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317051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29/04/2024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a.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https://www.gla.ac.uk/explore/lordkelvin20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604800"/>
            <a:ext cx="10795000" cy="5126200"/>
          </a:xfrm>
          <a:prstGeom prst="rect">
            <a:avLst/>
          </a:prstGeom>
        </p:spPr>
        <p:txBody>
          <a:bodyPr>
            <a:noAutofit/>
          </a:bodyPr>
          <a:lstStyle/>
          <a:p>
            <a:pPr marL="380990" indent="-380990">
              <a:spcAft>
                <a:spcPts val="667"/>
              </a:spcAft>
              <a:buFont typeface="Arial" charset="0"/>
              <a:buChar char="•"/>
            </a:pPr>
            <a:r>
              <a:rPr lang="en-GB" sz="2000" dirty="0"/>
              <a:t>These </a:t>
            </a:r>
            <a:r>
              <a:rPr lang="en-GB" sz="2000" dirty="0" err="1"/>
              <a:t>UofG</a:t>
            </a:r>
            <a:r>
              <a:rPr lang="en-GB" sz="2000" dirty="0"/>
              <a:t> marketing slides are intended to support staff who are making presentations about Lord Kelvin’s Bicentennial. These slides are pre-populated with text and full screen images. You will be able to see the options by scrolling down the left-hand side</a:t>
            </a:r>
            <a:r>
              <a:rPr lang="en-GB" sz="2000" dirty="0">
                <a:solidFill>
                  <a:schemeClr val="tx1"/>
                </a:solidFill>
              </a:rPr>
              <a:t>.</a:t>
            </a:r>
          </a:p>
          <a:p>
            <a:pPr marL="380990" indent="-380990">
              <a:spcAft>
                <a:spcPts val="667"/>
              </a:spcAft>
              <a:buFont typeface="Arial" charset="0"/>
              <a:buChar char="•"/>
            </a:pPr>
            <a:r>
              <a:rPr lang="en-GB" sz="2000" dirty="0">
                <a:solidFill>
                  <a:schemeClr val="tx1"/>
                </a:solidFill>
              </a:rPr>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sz="2000" dirty="0">
                <a:solidFill>
                  <a:schemeClr val="tx1"/>
                </a:solidFill>
              </a:rPr>
              <a:t>These slides have been designed to be accessible to all, meeting our legal requirements on digital accessibility. You will have to add your own text (title and body text) to make these pages com</a:t>
            </a:r>
            <a:r>
              <a:rPr lang="en-GB" sz="2000" dirty="0"/>
              <a:t>ply with accessibility guidance. For more information see </a:t>
            </a:r>
            <a:br>
              <a:rPr lang="en-GB" sz="2000" dirty="0"/>
            </a:br>
            <a:r>
              <a:rPr lang="en-GB" sz="2000" u="sng" dirty="0">
                <a:solidFill>
                  <a:schemeClr val="tx1"/>
                </a:solidFill>
                <a:hlinkClick r:id="rId3" tooltip="https://www.gla.ac.uk/myglasgow/digitalaccessibility/documents/powerpoint/">
                  <a:extLst>
                    <a:ext uri="{A12FA001-AC4F-418D-AE19-62706E023703}">
                      <ahyp:hlinkClr xmlns:ahyp="http://schemas.microsoft.com/office/drawing/2018/hyperlinkcolor" val="tx"/>
                    </a:ext>
                  </a:extLst>
                </a:hlinkClick>
              </a:rPr>
              <a:t>glasgow.ac.uk/myglasgow/digitalaccessibility/documents/powerpoint</a:t>
            </a:r>
            <a:endParaRPr lang="en-US" sz="2000"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2" name="Title 1">
            <a:extLst>
              <a:ext uri="{FF2B5EF4-FFF2-40B4-BE49-F238E27FC236}">
                <a16:creationId xmlns:a16="http://schemas.microsoft.com/office/drawing/2014/main" id="{5AA4886D-8443-0C4F-89DE-F62DFA03707A}"/>
              </a:ext>
            </a:extLst>
          </p:cNvPr>
          <p:cNvSpPr>
            <a:spLocks noGrp="1"/>
          </p:cNvSpPr>
          <p:nvPr>
            <p:ph type="title"/>
          </p:nvPr>
        </p:nvSpPr>
        <p:spPr>
          <a:xfrm>
            <a:off x="753166" y="1615898"/>
            <a:ext cx="6882670" cy="724531"/>
          </a:xfrm>
        </p:spPr>
        <p:txBody>
          <a:bodyPr/>
          <a:lstStyle/>
          <a:p>
            <a:endParaRPr lang="en-US" dirty="0">
              <a:solidFill>
                <a:schemeClr val="tx1"/>
              </a:solidFill>
            </a:endParaRPr>
          </a:p>
        </p:txBody>
      </p:sp>
      <p:sp>
        <p:nvSpPr>
          <p:cNvPr id="7" name="Content Placeholder 2"/>
          <p:cNvSpPr>
            <a:spLocks noGrp="1"/>
          </p:cNvSpPr>
          <p:nvPr>
            <p:ph sz="quarter" idx="13"/>
          </p:nvPr>
        </p:nvSpPr>
        <p:spPr>
          <a:xfrm>
            <a:off x="753165" y="2340429"/>
            <a:ext cx="6742144" cy="3113315"/>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3" name="Picture 2">
            <a:extLst>
              <a:ext uri="{FF2B5EF4-FFF2-40B4-BE49-F238E27FC236}">
                <a16:creationId xmlns:a16="http://schemas.microsoft.com/office/drawing/2014/main" id="{25F873EC-8291-9347-0856-A9804E35E9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141717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The University at sunset">
            <a:extLst>
              <a:ext uri="{FF2B5EF4-FFF2-40B4-BE49-F238E27FC236}">
                <a16:creationId xmlns:a16="http://schemas.microsoft.com/office/drawing/2014/main" id="{EDC0A98B-1E19-4E37-2FF8-33D8738187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7737528" cy="2100263"/>
          </a:xfrm>
        </p:spPr>
        <p:txBody>
          <a:bodyPr>
            <a:noAutofit/>
          </a:bodyPr>
          <a:lstStyle/>
          <a:p>
            <a:pPr algn="l"/>
            <a:r>
              <a:rPr lang="en-GB" dirty="0">
                <a:solidFill>
                  <a:schemeClr val="bg1"/>
                </a:solidFill>
              </a:rPr>
              <a:t>Closing slide – You can add contact details, a call to action or a simple thank you.</a:t>
            </a:r>
          </a:p>
        </p:txBody>
      </p:sp>
      <p:sp>
        <p:nvSpPr>
          <p:cNvPr id="9" name="TextBox 8">
            <a:extLst>
              <a:ext uri="{FF2B5EF4-FFF2-40B4-BE49-F238E27FC236}">
                <a16:creationId xmlns:a16="http://schemas.microsoft.com/office/drawing/2014/main" id="{A16C0C13-3804-271C-C15D-2E33B591F2B2}"/>
              </a:ext>
            </a:extLst>
          </p:cNvPr>
          <p:cNvSpPr txBox="1"/>
          <p:nvPr/>
        </p:nvSpPr>
        <p:spPr>
          <a:xfrm>
            <a:off x="8649377" y="6091810"/>
            <a:ext cx="1940314"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#Kelvin200</a:t>
            </a:r>
          </a:p>
        </p:txBody>
      </p:sp>
      <p:grpSp>
        <p:nvGrpSpPr>
          <p:cNvPr id="10" name="Group 9">
            <a:extLst>
              <a:ext uri="{FF2B5EF4-FFF2-40B4-BE49-F238E27FC236}">
                <a16:creationId xmlns:a16="http://schemas.microsoft.com/office/drawing/2014/main" id="{98F9DEB8-B755-D838-9B68-3FE293699C55}"/>
              </a:ext>
            </a:extLst>
          </p:cNvPr>
          <p:cNvGrpSpPr/>
          <p:nvPr/>
        </p:nvGrpSpPr>
        <p:grpSpPr>
          <a:xfrm>
            <a:off x="7911370" y="6162367"/>
            <a:ext cx="841333" cy="347112"/>
            <a:chOff x="8601252" y="6162367"/>
            <a:chExt cx="841333" cy="347112"/>
          </a:xfrm>
        </p:grpSpPr>
        <p:pic>
          <p:nvPicPr>
            <p:cNvPr id="19" name="Picture 18">
              <a:extLst>
                <a:ext uri="{FF2B5EF4-FFF2-40B4-BE49-F238E27FC236}">
                  <a16:creationId xmlns:a16="http://schemas.microsoft.com/office/drawing/2014/main" id="{22427F24-00A7-4C92-DE2F-62F292F349E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20" name="Picture 19">
              <a:extLst>
                <a:ext uri="{FF2B5EF4-FFF2-40B4-BE49-F238E27FC236}">
                  <a16:creationId xmlns:a16="http://schemas.microsoft.com/office/drawing/2014/main" id="{DB870AF7-5E0B-39ED-BB1D-FFC525AEB19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21" name="Picture 20">
              <a:extLst>
                <a:ext uri="{FF2B5EF4-FFF2-40B4-BE49-F238E27FC236}">
                  <a16:creationId xmlns:a16="http://schemas.microsoft.com/office/drawing/2014/main" id="{C670AC35-6959-247D-7D6A-255FD69AE19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pic>
        <p:nvPicPr>
          <p:cNvPr id="23" name="Picture 22">
            <a:extLst>
              <a:ext uri="{FF2B5EF4-FFF2-40B4-BE49-F238E27FC236}">
                <a16:creationId xmlns:a16="http://schemas.microsoft.com/office/drawing/2014/main" id="{ADA017C6-318D-D336-C06F-BC14EED2266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30063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1B12EA3C-5F38-5943-ECC8-7A617AFF5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418" y="1657926"/>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418" y="2569936"/>
            <a:ext cx="5680075" cy="622300"/>
          </a:xfrm>
        </p:spPr>
        <p:txBody>
          <a:bodyPr/>
          <a:lstStyle/>
          <a:p>
            <a:endParaRPr lang="en-GB" dirty="0">
              <a:solidFill>
                <a:schemeClr val="tx1"/>
              </a:solidFill>
            </a:endParaRPr>
          </a:p>
        </p:txBody>
      </p:sp>
      <p:pic>
        <p:nvPicPr>
          <p:cNvPr id="7" name="Picture 6">
            <a:extLst>
              <a:ext uri="{FF2B5EF4-FFF2-40B4-BE49-F238E27FC236}">
                <a16:creationId xmlns:a16="http://schemas.microsoft.com/office/drawing/2014/main" id="{F4DCDF72-5A46-3342-26DA-77823AEDC7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70532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tue of Lord kelvin in Kelvingrove Park, Glasgow">
            <a:extLst>
              <a:ext uri="{FF2B5EF4-FFF2-40B4-BE49-F238E27FC236}">
                <a16:creationId xmlns:a16="http://schemas.microsoft.com/office/drawing/2014/main" id="{F3AF6498-BAB5-D1E9-7DAD-4C3FDF3A7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0"/>
            <a:ext cx="6661499" cy="4204329"/>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653222" cy="672073"/>
          </a:xfrm>
          <a:prstGeom prst="rect">
            <a:avLst/>
          </a:prstGeom>
        </p:spPr>
        <p:txBody>
          <a:bodyPr/>
          <a:lstStyle/>
          <a:p>
            <a:pPr algn="l"/>
            <a:r>
              <a:rPr lang="en-US" dirty="0">
                <a:solidFill>
                  <a:schemeClr val="tx1"/>
                </a:solidFill>
              </a:rPr>
              <a:t>Lord Kelvin 200</a:t>
            </a:r>
          </a:p>
        </p:txBody>
      </p:sp>
      <p:sp>
        <p:nvSpPr>
          <p:cNvPr id="6" name="Content Placeholder 2"/>
          <p:cNvSpPr>
            <a:spLocks noGrp="1"/>
          </p:cNvSpPr>
          <p:nvPr>
            <p:ph idx="4294967295"/>
          </p:nvPr>
        </p:nvSpPr>
        <p:spPr>
          <a:xfrm>
            <a:off x="761442" y="2180864"/>
            <a:ext cx="6661499" cy="3499174"/>
          </a:xfrm>
          <a:prstGeom prst="rect">
            <a:avLst/>
          </a:prstGeom>
        </p:spPr>
        <p:txBody>
          <a:bodyPr>
            <a:noAutofit/>
          </a:bodyPr>
          <a:lstStyle/>
          <a:p>
            <a:pPr marL="0" indent="0">
              <a:buNone/>
            </a:pPr>
            <a:r>
              <a:rPr lang="en-US" sz="2000" kern="0" dirty="0">
                <a:solidFill>
                  <a:schemeClr val="tx1"/>
                </a:solidFill>
                <a:latin typeface="Arial" charset="0"/>
                <a:ea typeface="Arial" charset="0"/>
                <a:cs typeface="Arial" charset="0"/>
              </a:rPr>
              <a:t>In 2024 the University of Glasgow is marking the 200th anniversary of pioneering scientist and businessman William Thomson (Lord Kelvin) with a series of events.</a:t>
            </a:r>
          </a:p>
          <a:p>
            <a:pPr marL="0" indent="0">
              <a:buNone/>
            </a:pPr>
            <a:r>
              <a:rPr lang="en-US" sz="2000" kern="0" dirty="0">
                <a:solidFill>
                  <a:schemeClr val="tx1"/>
                </a:solidFill>
                <a:latin typeface="Arial" charset="0"/>
                <a:ea typeface="Arial" charset="0"/>
                <a:cs typeface="Arial" charset="0"/>
              </a:rPr>
              <a:t>Lord Kelvin was Professor of Natural Philosophy at the University of Glasgow for 53 years, from 1846 to 1899. His discovery work on heat and temperature created the science of thermodynamics and his applied work made possible transatlantic  communication.</a:t>
            </a:r>
          </a:p>
          <a:p>
            <a:pPr marL="0" indent="0">
              <a:buNone/>
            </a:pPr>
            <a:r>
              <a:rPr lang="en-US" sz="2000" kern="0" dirty="0">
                <a:solidFill>
                  <a:schemeClr val="tx1"/>
                </a:solidFill>
                <a:latin typeface="Arial" charset="0"/>
                <a:ea typeface="Arial" charset="0"/>
                <a:cs typeface="Arial" charset="0"/>
              </a:rPr>
              <a:t>Visit </a:t>
            </a:r>
            <a:r>
              <a:rPr lang="en-US" sz="2000" kern="0" dirty="0">
                <a:solidFill>
                  <a:schemeClr val="tx1"/>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glasgow.ac.uk/explore/lordkelvin200 </a:t>
            </a:r>
            <a:r>
              <a:rPr lang="en-US" sz="2000" kern="0" dirty="0">
                <a:solidFill>
                  <a:schemeClr val="tx1"/>
                </a:solidFill>
                <a:latin typeface="Arial" charset="0"/>
                <a:ea typeface="Arial" charset="0"/>
                <a:cs typeface="Arial" charset="0"/>
              </a:rPr>
              <a:t>for more information about the man and his achievements, his lasting legacy and the celebrations planned.</a:t>
            </a:r>
          </a:p>
        </p:txBody>
      </p:sp>
      <p:pic>
        <p:nvPicPr>
          <p:cNvPr id="2" name="Picture 1">
            <a:extLst>
              <a:ext uri="{FF2B5EF4-FFF2-40B4-BE49-F238E27FC236}">
                <a16:creationId xmlns:a16="http://schemas.microsoft.com/office/drawing/2014/main" id="{3BCA8C89-F37F-3E0B-CF69-0E56B793664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16346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rd Kelvin with his compass">
            <a:extLst>
              <a:ext uri="{FF2B5EF4-FFF2-40B4-BE49-F238E27FC236}">
                <a16:creationId xmlns:a16="http://schemas.microsoft.com/office/drawing/2014/main" id="{A2F06649-E228-EB01-3AF5-89692AE19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04798"/>
            <a:ext cx="6229526" cy="364840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118692" cy="681200"/>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4" y="2180862"/>
            <a:ext cx="6118692"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D794A7FC-A908-19D6-31AF-EF6278347B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71143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rd Kelvin outside with a notebook">
            <a:extLst>
              <a:ext uri="{FF2B5EF4-FFF2-40B4-BE49-F238E27FC236}">
                <a16:creationId xmlns:a16="http://schemas.microsoft.com/office/drawing/2014/main" id="{C0F64686-8D15-6802-C81E-CA91D9CBB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04798"/>
            <a:ext cx="6021708" cy="374175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021710"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298771C1-C510-62F9-0DE3-8C7531A0D2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119794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oung Lord Kelvin">
            <a:extLst>
              <a:ext uri="{FF2B5EF4-FFF2-40B4-BE49-F238E27FC236}">
                <a16:creationId xmlns:a16="http://schemas.microsoft.com/office/drawing/2014/main" id="{F9FA0130-FF65-3A58-27F8-12B9CAACE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5440679"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68751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5" y="2180862"/>
            <a:ext cx="5750505"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138039B2-DAFE-E664-5303-542D3EAC1F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261981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st of Lord Kelvin by Archibald McFarlane Shannan at 11 Professors' Square">
            <a:extLst>
              <a:ext uri="{FF2B5EF4-FFF2-40B4-BE49-F238E27FC236}">
                <a16:creationId xmlns:a16="http://schemas.microsoft.com/office/drawing/2014/main" id="{57FF8679-B925-D811-416D-9F6D745D1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187962"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187964"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855A00E0-D539-5816-28E1-88674E6670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42460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rd Kelvin's clock at Lord Kelvin's house at 11 Professors' Square">
            <a:extLst>
              <a:ext uri="{FF2B5EF4-FFF2-40B4-BE49-F238E27FC236}">
                <a16:creationId xmlns:a16="http://schemas.microsoft.com/office/drawing/2014/main" id="{8AC06B88-0EC6-F03C-30E0-F929D632E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146399"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024154"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146401"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574E199E-AFC4-5DD8-2038-9567026EA04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72211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rd Kelvin's house at 11 Professors' Square">
            <a:extLst>
              <a:ext uri="{FF2B5EF4-FFF2-40B4-BE49-F238E27FC236}">
                <a16:creationId xmlns:a16="http://schemas.microsoft.com/office/drawing/2014/main" id="{CC415A9E-AA53-6956-9EA0-FB2DAE013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04798"/>
            <a:ext cx="6174108"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06609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066090" cy="3958681"/>
          </a:xfrm>
          <a:prstGeom prst="rect">
            <a:avLst/>
          </a:prstGeom>
        </p:spPr>
        <p:txBody>
          <a:bodyPr>
            <a:noAutofit/>
          </a:bodyPr>
          <a:lstStyle/>
          <a:p>
            <a:pPr marL="380990" indent="-380990"/>
            <a:r>
              <a:rPr lang="en-US" sz="2000" kern="0" dirty="0">
                <a:solidFill>
                  <a:schemeClr val="tx1"/>
                </a:solidFill>
                <a:latin typeface="Arial" charset="0"/>
                <a:ea typeface="Arial" charset="0"/>
                <a:cs typeface="Arial" charset="0"/>
              </a:rPr>
              <a:t>We recommend that you use headings or bullet points.</a:t>
            </a:r>
          </a:p>
          <a:p>
            <a:pPr marL="380990" indent="-380990"/>
            <a:r>
              <a:rPr lang="en-US" sz="2000"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sz="2000"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pic>
        <p:nvPicPr>
          <p:cNvPr id="8" name="Picture 7">
            <a:extLst>
              <a:ext uri="{FF2B5EF4-FFF2-40B4-BE49-F238E27FC236}">
                <a16:creationId xmlns:a16="http://schemas.microsoft.com/office/drawing/2014/main" id="{A647EECA-B2B9-C7C0-9EE3-8FD11CB3D54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200" y="5575300"/>
            <a:ext cx="1092200" cy="1092200"/>
          </a:xfrm>
          <a:prstGeom prst="rect">
            <a:avLst/>
          </a:prstGeom>
        </p:spPr>
      </p:pic>
    </p:spTree>
    <p:extLst>
      <p:ext uri="{BB962C8B-B14F-4D97-AF65-F5344CB8AC3E}">
        <p14:creationId xmlns:p14="http://schemas.microsoft.com/office/powerpoint/2010/main" val="1969113723"/>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2722</TotalTime>
  <Words>665</Words>
  <Application>Microsoft Macintosh PowerPoint</Application>
  <PresentationFormat>Widescreen</PresentationFormat>
  <Paragraphs>41</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Guidance notes – delete slide before presenting</vt:lpstr>
      <vt:lpstr>PowerPoint Presentation</vt:lpstr>
      <vt:lpstr>Lord Kelvin 200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Craig Easton</cp:lastModifiedBy>
  <cp:revision>91</cp:revision>
  <dcterms:created xsi:type="dcterms:W3CDTF">2021-01-06T14:22:07Z</dcterms:created>
  <dcterms:modified xsi:type="dcterms:W3CDTF">2024-04-29T16:18:25Z</dcterms:modified>
</cp:coreProperties>
</file>