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</p:sldMasterIdLst>
  <p:notesMasterIdLst>
    <p:notesMasterId r:id="rId18"/>
  </p:notesMasterIdLst>
  <p:sldIdLst>
    <p:sldId id="511" r:id="rId2"/>
    <p:sldId id="741" r:id="rId3"/>
    <p:sldId id="739" r:id="rId4"/>
    <p:sldId id="725" r:id="rId5"/>
    <p:sldId id="726" r:id="rId6"/>
    <p:sldId id="257" r:id="rId7"/>
    <p:sldId id="740" r:id="rId8"/>
    <p:sldId id="731" r:id="rId9"/>
    <p:sldId id="730" r:id="rId10"/>
    <p:sldId id="729" r:id="rId11"/>
    <p:sldId id="732" r:id="rId12"/>
    <p:sldId id="733" r:id="rId13"/>
    <p:sldId id="734" r:id="rId14"/>
    <p:sldId id="742" r:id="rId15"/>
    <p:sldId id="736" r:id="rId16"/>
    <p:sldId id="72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4" userDrawn="1">
          <p15:clr>
            <a:srgbClr val="A4A3A4"/>
          </p15:clr>
        </p15:guide>
        <p15:guide id="2" pos="5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2093"/>
    <a:srgbClr val="0432FF"/>
    <a:srgbClr val="FF40FF"/>
    <a:srgbClr val="D39DD4"/>
    <a:srgbClr val="FFFFFF"/>
    <a:srgbClr val="FF85FF"/>
    <a:srgbClr val="FF8AD8"/>
    <a:srgbClr val="7A81FF"/>
    <a:srgbClr val="D883FF"/>
    <a:srgbClr val="067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F88B80-1666-DC4D-844B-24E3B30D6F02}" v="577" dt="2023-01-16T11:02:46.381"/>
    <p1510:client id="{37A6A7CE-D45B-1317-6041-9A944B5BEFA5}" v="66" dt="2023-01-16T00:12:56.626"/>
    <p1510:client id="{523F7242-FE16-F291-C881-A9EA54635629}" v="153" dt="2023-01-16T10:44:03.128"/>
    <p1510:client id="{5B528D98-E244-717C-EC3E-C5DC8A6939CA}" v="7" dt="2023-01-15T17:54:56.261"/>
    <p1510:client id="{90A55AC7-0B36-A5BA-F01F-3C084FF37421}" v="488" dt="2023-01-16T00:02:55.439"/>
    <p1510:client id="{AA79F78F-A0CD-9430-900A-9CE255CA340A}" v="71" dt="2023-01-15T15:57:57.703"/>
    <p1510:client id="{ACA49275-7E58-9742-6FCF-30690F97BA17}" v="6" dt="2023-01-15T16:10:43.658"/>
    <p1510:client id="{FA2D0A9D-CE15-B6FA-D6EE-743E596F2B7D}" v="1" dt="2023-01-16T10:45:45.9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94"/>
  </p:normalViewPr>
  <p:slideViewPr>
    <p:cSldViewPr snapToGrid="0" showGuides="1">
      <p:cViewPr varScale="1">
        <p:scale>
          <a:sx n="102" d="100"/>
          <a:sy n="102" d="100"/>
        </p:scale>
        <p:origin x="192" y="496"/>
      </p:cViewPr>
      <p:guideLst>
        <p:guide orient="horz" pos="754"/>
        <p:guide pos="5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EA648-E637-8D44-989C-67232DE90E71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80A7B-7DFE-964E-BA3C-0A8A650BE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96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80A7B-7DFE-964E-BA3C-0A8A650BE1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2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9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83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24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609600"/>
            <a:ext cx="10793412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450080"/>
            <a:ext cx="10793412" cy="192719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9593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764DE79-268F-4C1A-8933-263129D2AF90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60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86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40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65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49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99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72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15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456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image" Target="../media/image3.jpe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3.wdp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2.wdp"/><Relationship Id="rId5" Type="http://schemas.openxmlformats.org/officeDocument/2006/relationships/image" Target="../media/image22.jpeg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microsoft.com/office/2007/relationships/hdphoto" Target="../media/hdphoto1.wdp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13" Type="http://schemas.openxmlformats.org/officeDocument/2006/relationships/image" Target="../media/image41.tiff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openxmlformats.org/officeDocument/2006/relationships/image" Target="../media/image35.tiff"/><Relationship Id="rId12" Type="http://schemas.openxmlformats.org/officeDocument/2006/relationships/image" Target="../media/image40.tiff"/><Relationship Id="rId17" Type="http://schemas.openxmlformats.org/officeDocument/2006/relationships/image" Target="../media/image45.png"/><Relationship Id="rId2" Type="http://schemas.openxmlformats.org/officeDocument/2006/relationships/image" Target="../media/image30.tiff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11" Type="http://schemas.openxmlformats.org/officeDocument/2006/relationships/image" Target="../media/image39.tiff"/><Relationship Id="rId5" Type="http://schemas.openxmlformats.org/officeDocument/2006/relationships/image" Target="../media/image33.tiff"/><Relationship Id="rId15" Type="http://schemas.openxmlformats.org/officeDocument/2006/relationships/image" Target="../media/image43.png"/><Relationship Id="rId10" Type="http://schemas.openxmlformats.org/officeDocument/2006/relationships/image" Target="../media/image38.tiff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tiff"/><Relationship Id="rId14" Type="http://schemas.openxmlformats.org/officeDocument/2006/relationships/image" Target="../media/image42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a room&#10;&#10;Description automatically generated">
            <a:extLst>
              <a:ext uri="{FF2B5EF4-FFF2-40B4-BE49-F238E27FC236}">
                <a16:creationId xmlns:a16="http://schemas.microsoft.com/office/drawing/2014/main" id="{74E5869A-9A73-58A0-A638-E6339ED576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-113123" y="-41221"/>
            <a:ext cx="12452809" cy="9339605"/>
          </a:xfrm>
          <a:prstGeom prst="rect">
            <a:avLst/>
          </a:prstGeom>
        </p:spPr>
      </p:pic>
      <p:sp>
        <p:nvSpPr>
          <p:cNvPr id="3074" name="Rectangle 1029"/>
          <p:cNvSpPr>
            <a:spLocks noGrp="1" noChangeArrowheads="1"/>
          </p:cNvSpPr>
          <p:nvPr>
            <p:ph type="title"/>
          </p:nvPr>
        </p:nvSpPr>
        <p:spPr>
          <a:xfrm>
            <a:off x="711200" y="148166"/>
            <a:ext cx="10793412" cy="3117040"/>
          </a:xfrm>
        </p:spPr>
        <p:txBody>
          <a:bodyPr>
            <a:normAutofit/>
          </a:bodyPr>
          <a:lstStyle/>
          <a:p>
            <a:r>
              <a:rPr lang="en-US" sz="400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Sii</a:t>
            </a: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Education </a:t>
            </a:r>
            <a:r>
              <a:rPr lang="en-US" sz="400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Programmes</a:t>
            </a:r>
            <a:endParaRPr lang="en-GB" sz="4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1030"/>
          <p:cNvSpPr>
            <a:spLocks noGrp="1" noChangeArrowheads="1"/>
          </p:cNvSpPr>
          <p:nvPr>
            <p:ph type="body" idx="1"/>
          </p:nvPr>
        </p:nvSpPr>
        <p:spPr>
          <a:xfrm>
            <a:off x="711199" y="2264958"/>
            <a:ext cx="8509001" cy="1927190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Jim Brewer • Olwyn Byron • Kathryn Crouch • Claire Donald • Gill </a:t>
            </a:r>
            <a:r>
              <a:rPr lang="en-GB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Douce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Julia Edgar • Margaret </a:t>
            </a:r>
            <a:r>
              <a:rPr lang="en-GB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Hosie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</a:t>
            </a:r>
            <a:br>
              <a:rPr lang="en-GB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Laura McCaughey • Georgia </a:t>
            </a:r>
            <a:r>
              <a:rPr lang="en-GB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Perona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-Wright • Nicola Veitch</a:t>
            </a:r>
          </a:p>
        </p:txBody>
      </p:sp>
    </p:spTree>
    <p:extLst>
      <p:ext uri="{BB962C8B-B14F-4D97-AF65-F5344CB8AC3E}">
        <p14:creationId xmlns:p14="http://schemas.microsoft.com/office/powerpoint/2010/main" val="29659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EB5FD-0392-9450-D0F3-C7C103B177FE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Level 4/5 Microbiology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22B22-D20F-D8A2-E405-7D2547081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648" y="2022088"/>
            <a:ext cx="10854907" cy="4468789"/>
          </a:xfrm>
          <a:ln>
            <a:noFill/>
          </a:ln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>
                <a:latin typeface="Arial"/>
                <a:cs typeface="Arial"/>
              </a:rPr>
              <a:t>29 students taking Microbiology 2022-23</a:t>
            </a:r>
          </a:p>
          <a:p>
            <a:r>
              <a:rPr lang="en-US">
                <a:latin typeface="Arial"/>
                <a:cs typeface="Arial"/>
              </a:rPr>
              <a:t>Core Skills course and options:</a:t>
            </a:r>
          </a:p>
          <a:p>
            <a:pPr>
              <a:lnSpc>
                <a:spcPct val="90000"/>
              </a:lnSpc>
            </a:pPr>
            <a:r>
              <a:rPr lang="en-US" sz="160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Industrial and Environmental Microbiology 4Y</a:t>
            </a:r>
          </a:p>
          <a:p>
            <a:pPr>
              <a:lnSpc>
                <a:spcPct val="90000"/>
              </a:lnSpc>
            </a:pPr>
            <a:r>
              <a:rPr lang="en-US" sz="160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Molecular and Cellular Microbiology 4Y</a:t>
            </a:r>
          </a:p>
          <a:p>
            <a:pPr>
              <a:lnSpc>
                <a:spcPct val="90000"/>
              </a:lnSpc>
            </a:pPr>
            <a:r>
              <a:rPr lang="en-US" sz="160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Business in Bioscience 4Y/Statistics for LS</a:t>
            </a:r>
          </a:p>
          <a:p>
            <a:pPr>
              <a:lnSpc>
                <a:spcPct val="90000"/>
              </a:lnSpc>
            </a:pPr>
            <a:r>
              <a:rPr lang="en-US" sz="160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Emerging Viruses 4A</a:t>
            </a:r>
          </a:p>
          <a:p>
            <a:pPr>
              <a:lnSpc>
                <a:spcPct val="90000"/>
              </a:lnSpc>
            </a:pPr>
            <a:r>
              <a:rPr lang="en-US" sz="160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Chemotherapy, Resistance and Parasite Control 4B</a:t>
            </a:r>
          </a:p>
          <a:p>
            <a:pPr>
              <a:lnSpc>
                <a:spcPct val="90000"/>
              </a:lnSpc>
            </a:pPr>
            <a:r>
              <a:rPr lang="en-US" sz="160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Medical Virology 4C</a:t>
            </a:r>
          </a:p>
          <a:p>
            <a:pPr>
              <a:lnSpc>
                <a:spcPct val="90000"/>
              </a:lnSpc>
            </a:pPr>
            <a:r>
              <a:rPr lang="en-US" sz="160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Grand Challenges in Medical Microbiology 4D</a:t>
            </a:r>
          </a:p>
          <a:p>
            <a:pPr>
              <a:lnSpc>
                <a:spcPct val="90000"/>
              </a:lnSpc>
              <a:spcBef>
                <a:spcPts val="2200"/>
              </a:spcBef>
            </a:pPr>
            <a:r>
              <a:rPr lang="en-US">
                <a:latin typeface="Arial"/>
                <a:cs typeface="Arial"/>
              </a:rPr>
              <a:t>Final Year Project-Lab/Dissertation/Outreach/Internship</a:t>
            </a:r>
          </a:p>
          <a:p>
            <a:pPr>
              <a:lnSpc>
                <a:spcPct val="90000"/>
              </a:lnSpc>
            </a:pPr>
            <a:r>
              <a:rPr lang="en-US">
                <a:latin typeface="Arial"/>
                <a:cs typeface="Arial"/>
              </a:rPr>
              <a:t>In course assessment and final exams</a:t>
            </a:r>
          </a:p>
          <a:p>
            <a:pPr>
              <a:lnSpc>
                <a:spcPct val="90000"/>
              </a:lnSpc>
            </a:pPr>
            <a:r>
              <a:rPr lang="en-US">
                <a:latin typeface="Arial"/>
                <a:cs typeface="Arial"/>
              </a:rPr>
              <a:t>Students can graduate with </a:t>
            </a:r>
            <a:r>
              <a:rPr lang="en-US" err="1">
                <a:latin typeface="Arial"/>
                <a:cs typeface="Arial"/>
              </a:rPr>
              <a:t>specialisation</a:t>
            </a:r>
            <a:r>
              <a:rPr lang="en-US">
                <a:latin typeface="Arial"/>
                <a:cs typeface="Arial"/>
              </a:rPr>
              <a:t> in Bacteriology/Parasitology/Virology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D2915A-4ABB-AC8B-1010-644B8D19AC79}"/>
              </a:ext>
            </a:extLst>
          </p:cNvPr>
          <p:cNvGrpSpPr/>
          <p:nvPr/>
        </p:nvGrpSpPr>
        <p:grpSpPr>
          <a:xfrm>
            <a:off x="10829997" y="3546063"/>
            <a:ext cx="1109753" cy="3090795"/>
            <a:chOff x="10829997" y="3546063"/>
            <a:chExt cx="1109753" cy="309079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C63BE03-41E1-8329-236F-03670C99F941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259" y="428563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D7F0E1B-D3A6-18CE-3318-0A4D62533FCB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11517216" y="4924955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722DD28-6A27-15C2-9749-0AE323FC90DA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11245302" y="4924955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EE31E43-8BA6-D219-1766-B603C8C57FC3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11517216" y="52212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C6EDF91-AC2B-3641-C218-54D1C36DA705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11245302" y="52212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68CB1D7-6710-8486-8B4B-4BC6F467B969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11245302" y="4635684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8E2281F-0475-8531-6390-938AA946B508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11516295" y="46354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712C72F-83AD-1C91-EBC9-E537C0ABB1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3546063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0906C0F-D577-61B1-F062-6E086B84E2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394837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B3F0F8-6D30-C335-CA2C-342F90950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4350689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762164B-24F7-11D5-48F1-09CE9428A7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9048" y="4943415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14615FC-C55F-01A2-E9F3-0E86FE289E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1741" y="552986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1EBF397-EF66-8E68-0F24-C221B667E3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4215" y="4651394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4CE3F7C-818D-FB14-3384-8C319CA8D8C0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10943880" y="4651394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E1E95E9-4C81-D983-3360-BBF895E07BFC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1494215" y="523543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3144D2D-D65E-05DA-0679-09644AC7040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943880" y="5235436"/>
              <a:ext cx="324423" cy="324423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0D67C2-093A-771D-6C0B-133446002C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29997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BEE85DD-4CF1-3B7D-B2BC-D9A0845330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2662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930A1D1-D1E1-4EB8-32DE-2E8B3EDD13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15327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5CC6B06-801D-6029-2158-8492E0359C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1741" y="6312435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Right Bracket 24">
            <a:extLst>
              <a:ext uri="{FF2B5EF4-FFF2-40B4-BE49-F238E27FC236}">
                <a16:creationId xmlns:a16="http://schemas.microsoft.com/office/drawing/2014/main" id="{502626C9-64D7-A052-EAB4-25703072EF33}"/>
              </a:ext>
            </a:extLst>
          </p:cNvPr>
          <p:cNvSpPr/>
          <p:nvPr/>
        </p:nvSpPr>
        <p:spPr>
          <a:xfrm>
            <a:off x="6663650" y="2862146"/>
            <a:ext cx="167268" cy="892097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ket 25">
            <a:extLst>
              <a:ext uri="{FF2B5EF4-FFF2-40B4-BE49-F238E27FC236}">
                <a16:creationId xmlns:a16="http://schemas.microsoft.com/office/drawing/2014/main" id="{EA5AADA1-8A58-527A-F9CD-DCC1EF5215CC}"/>
              </a:ext>
            </a:extLst>
          </p:cNvPr>
          <p:cNvSpPr/>
          <p:nvPr/>
        </p:nvSpPr>
        <p:spPr>
          <a:xfrm>
            <a:off x="6663650" y="3856464"/>
            <a:ext cx="167269" cy="1050073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462B58-42DF-4D18-C424-5B0A1C0614DD}"/>
              </a:ext>
            </a:extLst>
          </p:cNvPr>
          <p:cNvSpPr txBox="1"/>
          <p:nvPr/>
        </p:nvSpPr>
        <p:spPr>
          <a:xfrm>
            <a:off x="7016772" y="3122341"/>
            <a:ext cx="18257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Semester 1</a:t>
            </a:r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D2C8F0-F9A4-2AF5-895C-85AB080CE99F}"/>
              </a:ext>
            </a:extLst>
          </p:cNvPr>
          <p:cNvSpPr txBox="1"/>
          <p:nvPr/>
        </p:nvSpPr>
        <p:spPr>
          <a:xfrm>
            <a:off x="6970308" y="4256048"/>
            <a:ext cx="18257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Semester 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46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EB5FD-0392-9450-D0F3-C7C103B177FE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r>
              <a:rPr lang="en-US"/>
              <a:t>Opportunities for engagement with UG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C59E4BC-1F4C-A07E-9884-13A736C4B59E}"/>
              </a:ext>
            </a:extLst>
          </p:cNvPr>
          <p:cNvGrpSpPr/>
          <p:nvPr/>
        </p:nvGrpSpPr>
        <p:grpSpPr>
          <a:xfrm>
            <a:off x="10829997" y="3546063"/>
            <a:ext cx="1109753" cy="3090795"/>
            <a:chOff x="10829997" y="3546063"/>
            <a:chExt cx="1109753" cy="309079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C63BE03-41E1-8329-236F-03670C99F941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259" y="428563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D7F0E1B-D3A6-18CE-3318-0A4D62533FCB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11517216" y="4924955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722DD28-6A27-15C2-9749-0AE323FC90DA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11245302" y="4924955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EE31E43-8BA6-D219-1766-B603C8C57FC3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11517216" y="52212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C6EDF91-AC2B-3641-C218-54D1C36DA705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11245302" y="52212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68CB1D7-6710-8486-8B4B-4BC6F467B969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11245302" y="4635684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8E2281F-0475-8531-6390-938AA946B508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11516295" y="46354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712C72F-83AD-1C91-EBC9-E537C0ABB1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3546063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0906C0F-D577-61B1-F062-6E086B84E2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394837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B3F0F8-6D30-C335-CA2C-342F90950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4350689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762164B-24F7-11D5-48F1-09CE9428A7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9048" y="4943415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14615FC-C55F-01A2-E9F3-0E86FE289E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1741" y="552986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1EBF397-EF66-8E68-0F24-C221B667E3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4215" y="4651394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4CE3F7C-818D-FB14-3384-8C319CA8D8C0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10943880" y="4651394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E1E95E9-4C81-D983-3360-BBF895E07BFC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1494215" y="523543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3144D2D-D65E-05DA-0679-09644AC7040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943880" y="523543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0D67C2-093A-771D-6C0B-133446002C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29997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BEE85DD-4CF1-3B7D-B2BC-D9A0845330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2662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930A1D1-D1E1-4EB8-32DE-2E8B3EDD13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15327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5CC6B06-801D-6029-2158-8492E0359C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1741" y="6312435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2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32BA4D3-29EF-196C-7029-8E138B2AF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24" y="50260"/>
            <a:ext cx="12117895" cy="6759534"/>
          </a:xfrm>
        </p:spPr>
      </p:pic>
    </p:spTree>
    <p:extLst>
      <p:ext uri="{BB962C8B-B14F-4D97-AF65-F5344CB8AC3E}">
        <p14:creationId xmlns:p14="http://schemas.microsoft.com/office/powerpoint/2010/main" val="1194247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EB5FD-0392-9450-D0F3-C7C103B177FE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r>
              <a:rPr lang="en-US"/>
              <a:t>MSc Bioinformatics</a:t>
            </a:r>
          </a:p>
        </p:txBody>
      </p:sp>
      <p:pic>
        <p:nvPicPr>
          <p:cNvPr id="28" name="Picture 28" descr="Text&#10;&#10;Description automatically generated">
            <a:extLst>
              <a:ext uri="{FF2B5EF4-FFF2-40B4-BE49-F238E27FC236}">
                <a16:creationId xmlns:a16="http://schemas.microsoft.com/office/drawing/2014/main" id="{31BB4F88-4BEF-EC9A-2F43-0AB757720B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64" y="-3142"/>
            <a:ext cx="12219488" cy="6858733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CEA53FA-645A-517C-7DA5-F565A8E57E32}"/>
              </a:ext>
            </a:extLst>
          </p:cNvPr>
          <p:cNvGrpSpPr/>
          <p:nvPr/>
        </p:nvGrpSpPr>
        <p:grpSpPr>
          <a:xfrm>
            <a:off x="10829997" y="3546063"/>
            <a:ext cx="1109753" cy="3090795"/>
            <a:chOff x="10829997" y="3546063"/>
            <a:chExt cx="1109753" cy="309079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C63BE03-41E1-8329-236F-03670C99F941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259" y="428563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D7F0E1B-D3A6-18CE-3318-0A4D62533FCB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11517216" y="4924955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722DD28-6A27-15C2-9749-0AE323FC90DA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11245302" y="4924955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EE31E43-8BA6-D219-1766-B603C8C57FC3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11517216" y="52212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C6EDF91-AC2B-3641-C218-54D1C36DA705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11245302" y="52212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68CB1D7-6710-8486-8B4B-4BC6F467B969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11245302" y="4635684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8E2281F-0475-8531-6390-938AA946B508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11516295" y="46354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712C72F-83AD-1C91-EBC9-E537C0ABB1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3546063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0906C0F-D577-61B1-F062-6E086B84E2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394837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B3F0F8-6D30-C335-CA2C-342F90950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4350689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762164B-24F7-11D5-48F1-09CE9428A7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9048" y="4943415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14615FC-C55F-01A2-E9F3-0E86FE289E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1741" y="552986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1EBF397-EF66-8E68-0F24-C221B667E3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4215" y="4651394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4CE3F7C-818D-FB14-3384-8C319CA8D8C0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10943880" y="4651394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E1E95E9-4C81-D983-3360-BBF895E07BFC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1494215" y="523543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3144D2D-D65E-05DA-0679-09644AC7040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943880" y="523543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0D67C2-093A-771D-6C0B-133446002C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29997" y="5922958"/>
              <a:ext cx="324423" cy="324423"/>
            </a:xfrm>
            <a:prstGeom prst="ellipse">
              <a:avLst/>
            </a:prstGeom>
            <a:noFill/>
            <a:ln w="38100">
              <a:solidFill>
                <a:srgbClr val="FF8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BEE85DD-4CF1-3B7D-B2BC-D9A0845330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2662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930A1D1-D1E1-4EB8-32DE-2E8B3EDD13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15327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5CC6B06-801D-6029-2158-8492E0359C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1741" y="6312435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048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32C1F88-4E95-82EB-2A4E-A2624924F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036" y="1580012"/>
            <a:ext cx="9563579" cy="5097003"/>
          </a:xfrm>
          <a:ln>
            <a:noFill/>
          </a:ln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3200">
                <a:latin typeface="Arial"/>
                <a:cs typeface="Arial"/>
              </a:rPr>
              <a:t>35 students in 2022-23 – mainly international. </a:t>
            </a:r>
          </a:p>
          <a:p>
            <a:r>
              <a:rPr lang="en-US" sz="3200">
                <a:latin typeface="Arial"/>
                <a:cs typeface="Arial"/>
              </a:rPr>
              <a:t>Provides a deep understanding of the immune system and inflammatory diseases.</a:t>
            </a:r>
          </a:p>
          <a:p>
            <a:r>
              <a:rPr lang="en-US" sz="3200">
                <a:latin typeface="Arial"/>
                <a:cs typeface="Arial"/>
              </a:rPr>
              <a:t>Transferrable research skills with clinical and translational emphasis.</a:t>
            </a:r>
          </a:p>
          <a:p>
            <a:r>
              <a:rPr lang="en-US" sz="3200">
                <a:latin typeface="Arial"/>
                <a:cs typeface="Arial"/>
              </a:rPr>
              <a:t>FT – 180 credits over 1Yr</a:t>
            </a:r>
          </a:p>
          <a:p>
            <a:r>
              <a:rPr lang="en-US" sz="2000">
                <a:solidFill>
                  <a:srgbClr val="404040"/>
                </a:solidFill>
                <a:latin typeface="Arial"/>
                <a:cs typeface="Arial"/>
              </a:rPr>
              <a:t>Immunology and inflammatory disease (40CR)</a:t>
            </a:r>
          </a:p>
          <a:p>
            <a:r>
              <a:rPr lang="en-US" sz="2000">
                <a:solidFill>
                  <a:srgbClr val="404040"/>
                </a:solidFill>
                <a:latin typeface="Arial"/>
                <a:cs typeface="Arial"/>
              </a:rPr>
              <a:t>Research Skills (20CR)</a:t>
            </a:r>
          </a:p>
          <a:p>
            <a:r>
              <a:rPr lang="en-US" sz="2000">
                <a:solidFill>
                  <a:srgbClr val="404040"/>
                </a:solidFill>
                <a:latin typeface="Arial"/>
                <a:cs typeface="Arial"/>
              </a:rPr>
              <a:t>Animal Models </a:t>
            </a:r>
            <a:r>
              <a:rPr lang="en-US" sz="2000" b="1">
                <a:solidFill>
                  <a:srgbClr val="404040"/>
                </a:solidFill>
                <a:latin typeface="Arial"/>
                <a:cs typeface="Arial"/>
              </a:rPr>
              <a:t>or</a:t>
            </a:r>
            <a:r>
              <a:rPr lang="en-US" sz="2000">
                <a:solidFill>
                  <a:srgbClr val="404040"/>
                </a:solidFill>
                <a:latin typeface="Arial"/>
                <a:cs typeface="Arial"/>
              </a:rPr>
              <a:t> Diagnostics </a:t>
            </a:r>
            <a:r>
              <a:rPr lang="en-US" sz="2000" b="1">
                <a:solidFill>
                  <a:srgbClr val="404040"/>
                </a:solidFill>
                <a:latin typeface="Arial"/>
                <a:cs typeface="Arial"/>
              </a:rPr>
              <a:t>or</a:t>
            </a:r>
            <a:r>
              <a:rPr lang="en-US" sz="2000">
                <a:solidFill>
                  <a:srgbClr val="404040"/>
                </a:solidFill>
                <a:latin typeface="Arial"/>
                <a:cs typeface="Arial"/>
              </a:rPr>
              <a:t> Bioinformatics (10CR)</a:t>
            </a:r>
          </a:p>
          <a:p>
            <a:r>
              <a:rPr lang="en-US" sz="2000">
                <a:latin typeface="Arial"/>
                <a:cs typeface="Arial"/>
              </a:rPr>
              <a:t>Current Challenges </a:t>
            </a:r>
            <a:r>
              <a:rPr lang="en-US" sz="2000" b="1">
                <a:latin typeface="Arial"/>
                <a:cs typeface="Arial"/>
              </a:rPr>
              <a:t>or</a:t>
            </a:r>
            <a:r>
              <a:rPr lang="en-US" sz="2000">
                <a:latin typeface="Arial"/>
                <a:cs typeface="Arial"/>
              </a:rPr>
              <a:t> Tech transfer </a:t>
            </a:r>
            <a:r>
              <a:rPr lang="en-US" sz="2000" b="1">
                <a:latin typeface="Arial"/>
                <a:cs typeface="Arial"/>
              </a:rPr>
              <a:t>or</a:t>
            </a:r>
            <a:r>
              <a:rPr lang="en-US" sz="2000">
                <a:latin typeface="Arial"/>
                <a:cs typeface="Arial"/>
              </a:rPr>
              <a:t> Emerging Viruses </a:t>
            </a:r>
            <a:r>
              <a:rPr lang="en-US" sz="2000" b="1">
                <a:latin typeface="Arial"/>
                <a:cs typeface="Arial"/>
              </a:rPr>
              <a:t>or</a:t>
            </a:r>
            <a:r>
              <a:rPr lang="en-US" sz="2000">
                <a:latin typeface="Arial"/>
                <a:cs typeface="Arial"/>
              </a:rPr>
              <a:t> Neuroinflammation (10CR)</a:t>
            </a:r>
          </a:p>
          <a:p>
            <a:r>
              <a:rPr lang="en-US" sz="2000">
                <a:latin typeface="Arial"/>
                <a:cs typeface="Arial"/>
              </a:rPr>
              <a:t>Omics </a:t>
            </a:r>
            <a:r>
              <a:rPr lang="en-US" sz="2000" b="1">
                <a:latin typeface="Arial"/>
                <a:cs typeface="Arial"/>
              </a:rPr>
              <a:t>or</a:t>
            </a:r>
            <a:r>
              <a:rPr lang="en-US" sz="2000">
                <a:latin typeface="Arial"/>
                <a:cs typeface="Arial"/>
              </a:rPr>
              <a:t> Bioimaging </a:t>
            </a:r>
            <a:r>
              <a:rPr lang="en-US" sz="2000" b="1">
                <a:latin typeface="Arial"/>
                <a:cs typeface="Arial"/>
              </a:rPr>
              <a:t>or</a:t>
            </a:r>
            <a:r>
              <a:rPr lang="en-US" sz="2000">
                <a:latin typeface="Arial"/>
                <a:cs typeface="Arial"/>
              </a:rPr>
              <a:t> Immunotherapy </a:t>
            </a:r>
            <a:r>
              <a:rPr lang="en-US" sz="2000" b="1">
                <a:latin typeface="Arial"/>
                <a:cs typeface="Arial"/>
              </a:rPr>
              <a:t>or</a:t>
            </a:r>
            <a:r>
              <a:rPr lang="en-US" sz="2000">
                <a:latin typeface="Arial"/>
                <a:cs typeface="Arial"/>
              </a:rPr>
              <a:t> NGS (20CR)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Arial"/>
                <a:cs typeface="Arial"/>
              </a:rPr>
              <a:t>Designing a research project (20CR)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rgbClr val="404040"/>
                </a:solidFill>
                <a:latin typeface="Arial"/>
                <a:cs typeface="Arial"/>
              </a:rPr>
              <a:t>Research Project (60CR)</a:t>
            </a:r>
          </a:p>
          <a:p>
            <a:pPr>
              <a:lnSpc>
                <a:spcPct val="90000"/>
              </a:lnSpc>
            </a:pPr>
            <a:endParaRPr lang="en-US">
              <a:solidFill>
                <a:srgbClr val="404040"/>
              </a:solidFill>
              <a:latin typeface="Arial"/>
              <a:cs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FD94DFF-C59C-3D93-3CB3-C13C81133013}"/>
              </a:ext>
            </a:extLst>
          </p:cNvPr>
          <p:cNvGrpSpPr/>
          <p:nvPr/>
        </p:nvGrpSpPr>
        <p:grpSpPr>
          <a:xfrm>
            <a:off x="10829997" y="3546063"/>
            <a:ext cx="1109753" cy="3090795"/>
            <a:chOff x="10829997" y="3546063"/>
            <a:chExt cx="1109753" cy="309079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C63BE03-41E1-8329-236F-03670C99F941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259" y="428563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D7F0E1B-D3A6-18CE-3318-0A4D62533FCB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11517216" y="4924955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722DD28-6A27-15C2-9749-0AE323FC90DA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11245302" y="4924955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EE31E43-8BA6-D219-1766-B603C8C57FC3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11517216" y="52212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C6EDF91-AC2B-3641-C218-54D1C36DA705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11245302" y="52212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68CB1D7-6710-8486-8B4B-4BC6F467B969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11245302" y="4635684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8E2281F-0475-8531-6390-938AA946B508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11516295" y="46354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712C72F-83AD-1C91-EBC9-E537C0ABB1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3546063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0906C0F-D577-61B1-F062-6E086B84E2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394837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B3F0F8-6D30-C335-CA2C-342F90950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4350689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762164B-24F7-11D5-48F1-09CE9428A7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9048" y="4943415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14615FC-C55F-01A2-E9F3-0E86FE289E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1741" y="552986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1EBF397-EF66-8E68-0F24-C221B667E3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4215" y="4651394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4CE3F7C-818D-FB14-3384-8C319CA8D8C0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10943880" y="4651394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E1E95E9-4C81-D983-3360-BBF895E07BFC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1494215" y="523543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3144D2D-D65E-05DA-0679-09644AC7040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943880" y="523543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0D67C2-093A-771D-6C0B-133446002C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29997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BEE85DD-4CF1-3B7D-B2BC-D9A0845330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2662" y="5922958"/>
              <a:ext cx="324423" cy="324423"/>
            </a:xfrm>
            <a:prstGeom prst="ellipse">
              <a:avLst/>
            </a:prstGeom>
            <a:noFill/>
            <a:ln w="381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930A1D1-D1E1-4EB8-32DE-2E8B3EDD13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15327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5CC6B06-801D-6029-2158-8492E0359C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1741" y="6312435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Right Bracket 29">
            <a:extLst>
              <a:ext uri="{FF2B5EF4-FFF2-40B4-BE49-F238E27FC236}">
                <a16:creationId xmlns:a16="http://schemas.microsoft.com/office/drawing/2014/main" id="{98CE7515-C745-89B5-7A55-DAADBF935B8D}"/>
              </a:ext>
            </a:extLst>
          </p:cNvPr>
          <p:cNvSpPr/>
          <p:nvPr/>
        </p:nvSpPr>
        <p:spPr>
          <a:xfrm>
            <a:off x="5218756" y="4141843"/>
            <a:ext cx="155635" cy="420937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Bracket 31">
            <a:extLst>
              <a:ext uri="{FF2B5EF4-FFF2-40B4-BE49-F238E27FC236}">
                <a16:creationId xmlns:a16="http://schemas.microsoft.com/office/drawing/2014/main" id="{8E5A5EDF-3B9B-B394-173C-32E20402BD0D}"/>
              </a:ext>
            </a:extLst>
          </p:cNvPr>
          <p:cNvSpPr/>
          <p:nvPr/>
        </p:nvSpPr>
        <p:spPr>
          <a:xfrm>
            <a:off x="9081106" y="4792968"/>
            <a:ext cx="190537" cy="735967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EF8BE6-C3F0-027C-EAB1-6928AC6D96C3}"/>
              </a:ext>
            </a:extLst>
          </p:cNvPr>
          <p:cNvSpPr txBox="1"/>
          <p:nvPr/>
        </p:nvSpPr>
        <p:spPr>
          <a:xfrm>
            <a:off x="5426458" y="4221716"/>
            <a:ext cx="343121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Arial"/>
              </a:rPr>
              <a:t>Semester 1 (Compulsory; Sep-Dec)</a:t>
            </a:r>
            <a:endParaRPr lang="en-US" sz="16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B3DFE8-79E8-CC11-3C1D-B78DA89348AA}"/>
              </a:ext>
            </a:extLst>
          </p:cNvPr>
          <p:cNvSpPr txBox="1"/>
          <p:nvPr/>
        </p:nvSpPr>
        <p:spPr>
          <a:xfrm>
            <a:off x="9230711" y="4872628"/>
            <a:ext cx="210498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Arial"/>
              </a:rPr>
              <a:t>Semester 2 </a:t>
            </a:r>
            <a:endParaRPr lang="en-US"/>
          </a:p>
          <a:p>
            <a:r>
              <a:rPr lang="en-US" sz="1600">
                <a:cs typeface="Arial"/>
              </a:rPr>
              <a:t>(Options; Jan-May)</a:t>
            </a:r>
            <a:endParaRPr lang="en-US"/>
          </a:p>
        </p:txBody>
      </p:sp>
      <p:sp>
        <p:nvSpPr>
          <p:cNvPr id="38" name="Right Bracket 37">
            <a:extLst>
              <a:ext uri="{FF2B5EF4-FFF2-40B4-BE49-F238E27FC236}">
                <a16:creationId xmlns:a16="http://schemas.microsoft.com/office/drawing/2014/main" id="{225BD27E-F9D8-480A-EE5D-22C79D8BF8A7}"/>
              </a:ext>
            </a:extLst>
          </p:cNvPr>
          <p:cNvSpPr/>
          <p:nvPr/>
        </p:nvSpPr>
        <p:spPr>
          <a:xfrm>
            <a:off x="4282252" y="5747276"/>
            <a:ext cx="85833" cy="438388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F356111-A259-4A36-5750-5A6FF2C44596}"/>
              </a:ext>
            </a:extLst>
          </p:cNvPr>
          <p:cNvSpPr txBox="1"/>
          <p:nvPr/>
        </p:nvSpPr>
        <p:spPr>
          <a:xfrm>
            <a:off x="4443419" y="5798066"/>
            <a:ext cx="464110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Arial"/>
              </a:rPr>
              <a:t>Summer Project (Compulsory; Jun-Aug)</a:t>
            </a:r>
            <a:endParaRPr lang="en-US" sz="1600"/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B8A4BC37-DC97-C247-895A-9401AEE2D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753" y="359684"/>
            <a:ext cx="11173502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40FF"/>
                </a:solidFill>
              </a:rPr>
              <a:t>MSc Immunology and Inflammatory 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993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F79E-0768-7EAF-5F90-696E414F6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559"/>
            <a:ext cx="10515600" cy="74415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432FF"/>
                </a:solidFill>
                <a:latin typeface="Arial"/>
                <a:cs typeface="Arial"/>
              </a:rPr>
              <a:t>MSc Infection Biology</a:t>
            </a:r>
            <a:endParaRPr lang="en-US" dirty="0">
              <a:solidFill>
                <a:srgbClr val="0432FF"/>
              </a:solidFill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A2F25-7C7C-2876-AE8B-3D3440782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599" y="949105"/>
            <a:ext cx="11418206" cy="2637940"/>
          </a:xfrm>
          <a:ln>
            <a:solidFill>
              <a:schemeClr val="bg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200">
                <a:latin typeface="Arial"/>
                <a:cs typeface="Arial"/>
              </a:rPr>
              <a:t>35 students in 2022-23 (28 international, 7 home) generating an income of ~£800,000</a:t>
            </a:r>
          </a:p>
          <a:p>
            <a:r>
              <a:rPr lang="en-GB" sz="2200">
                <a:latin typeface="Arial"/>
                <a:cs typeface="Arial"/>
              </a:rPr>
              <a:t>Programme aim is to provide knowledge and understanding of molecular mechanisms of infection in humans and domesticated animals as well as a world-class laboratory-based research (project) experience</a:t>
            </a:r>
          </a:p>
          <a:p>
            <a:r>
              <a:rPr lang="en-GB" sz="2200">
                <a:latin typeface="Arial"/>
                <a:cs typeface="Arial"/>
              </a:rPr>
              <a:t>Students can specialise in Bacteriology, Parasitology or Virology</a:t>
            </a:r>
          </a:p>
          <a:p>
            <a:r>
              <a:rPr lang="en-GB" sz="2200">
                <a:latin typeface="Arial"/>
                <a:cs typeface="Arial"/>
              </a:rPr>
              <a:t>Accredited by the Royal Society of Biology</a:t>
            </a:r>
          </a:p>
          <a:p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047DA7B-588B-F6A3-FFEF-A3D1C88E2EFA}"/>
              </a:ext>
            </a:extLst>
          </p:cNvPr>
          <p:cNvSpPr txBox="1">
            <a:spLocks/>
          </p:cNvSpPr>
          <p:nvPr/>
        </p:nvSpPr>
        <p:spPr>
          <a:xfrm>
            <a:off x="302640" y="3288586"/>
            <a:ext cx="6594855" cy="33455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400" b="1" dirty="0">
                <a:solidFill>
                  <a:srgbClr val="0432FF"/>
                </a:solidFill>
                <a:latin typeface="Arial"/>
                <a:cs typeface="Arial"/>
              </a:rPr>
              <a:t>Programme Structure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b="1" dirty="0">
                <a:solidFill>
                  <a:srgbClr val="0432FF"/>
                </a:solidFill>
                <a:latin typeface="Arial"/>
                <a:cs typeface="Arial"/>
              </a:rPr>
              <a:t>Semester 1</a:t>
            </a:r>
            <a:endParaRPr lang="en-US" sz="1800" dirty="0">
              <a:solidFill>
                <a:srgbClr val="0432F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>
                <a:latin typeface="Arial"/>
                <a:cs typeface="Arial"/>
              </a:rPr>
              <a:t>Fundamental compulsory courses:</a:t>
            </a:r>
            <a:endParaRPr lang="en-GB" sz="1600" dirty="0"/>
          </a:p>
          <a:p>
            <a:pPr marL="171450" indent="-171450"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latin typeface="Arial"/>
                <a:cs typeface="Arial"/>
              </a:rPr>
              <a:t>Host-Pathogen Interactions; Research Skills in Immunology &amp; Infection</a:t>
            </a:r>
            <a:endParaRPr lang="en-GB" sz="1600" dirty="0"/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800" b="1" dirty="0">
                <a:solidFill>
                  <a:srgbClr val="0432FF"/>
                </a:solidFill>
                <a:latin typeface="Arial"/>
                <a:cs typeface="Arial"/>
              </a:rPr>
              <a:t>Semester 2</a:t>
            </a:r>
            <a:endParaRPr lang="en-GB" sz="1800" dirty="0">
              <a:solidFill>
                <a:srgbClr val="0432F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>
                <a:latin typeface="Arial"/>
                <a:cs typeface="Arial"/>
              </a:rPr>
              <a:t> Various optional courses including:</a:t>
            </a:r>
            <a:endParaRPr lang="en-GB" sz="1600" dirty="0"/>
          </a:p>
          <a:p>
            <a:pPr marL="171450" indent="-171450"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latin typeface="Arial"/>
                <a:cs typeface="Arial"/>
              </a:rPr>
              <a:t> Animal Models of Disease; Diagnostic Technologies and Devices; Technology Transfer and  Commercialisation; Emerging Viruses; </a:t>
            </a:r>
            <a:r>
              <a:rPr lang="en-GB" sz="1600" dirty="0" err="1">
                <a:latin typeface="Arial"/>
                <a:cs typeface="Arial"/>
              </a:rPr>
              <a:t>Omic</a:t>
            </a:r>
            <a:r>
              <a:rPr lang="en-GB" sz="1600" dirty="0">
                <a:latin typeface="Arial"/>
                <a:cs typeface="Arial"/>
              </a:rPr>
              <a:t> Technologies for Biomedical Sciences; Bioimaging; NGS</a:t>
            </a:r>
            <a:endParaRPr lang="en-GB" sz="1600" dirty="0"/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800" b="1" dirty="0">
                <a:solidFill>
                  <a:srgbClr val="0432FF"/>
                </a:solidFill>
                <a:latin typeface="Arial"/>
                <a:cs typeface="Arial"/>
              </a:rPr>
              <a:t>Summer</a:t>
            </a:r>
            <a:endParaRPr lang="en-GB" sz="1800" dirty="0">
              <a:solidFill>
                <a:srgbClr val="0432FF"/>
              </a:solidFill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latin typeface="Arial"/>
                <a:cs typeface="Arial"/>
              </a:rPr>
              <a:t>Research Project</a:t>
            </a:r>
            <a:endParaRPr lang="en-GB" sz="1600" dirty="0"/>
          </a:p>
          <a:p>
            <a:pPr indent="0">
              <a:lnSpc>
                <a:spcPct val="100000"/>
              </a:lnSpc>
              <a:spcBef>
                <a:spcPts val="0"/>
              </a:spcBef>
            </a:pPr>
            <a:endParaRPr lang="en-GB" sz="1600" dirty="0">
              <a:latin typeface="Arial"/>
              <a:cs typeface="Arial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</a:pPr>
            <a:endParaRPr lang="en-GB" dirty="0"/>
          </a:p>
        </p:txBody>
      </p:sp>
      <p:pic>
        <p:nvPicPr>
          <p:cNvPr id="7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BD18951-BBE6-6F18-A4D0-AD0141B6C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911" y="3550070"/>
            <a:ext cx="3840842" cy="28875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F75C8A-BA7C-5073-4517-5F7B2A6932B2}"/>
              </a:ext>
            </a:extLst>
          </p:cNvPr>
          <p:cNvSpPr txBox="1"/>
          <p:nvPr/>
        </p:nvSpPr>
        <p:spPr>
          <a:xfrm>
            <a:off x="7302155" y="3551464"/>
            <a:ext cx="282030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  <a:ea typeface="+mn-lt"/>
                <a:cs typeface="+mn-lt"/>
              </a:rPr>
              <a:t>Happy Students at SCENE</a:t>
            </a:r>
            <a:endParaRPr lang="en-US" sz="2000" dirty="0">
              <a:solidFill>
                <a:srgbClr val="FF0000"/>
              </a:solidFill>
              <a:cs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C066BC-34CD-2D72-F6F4-749BF27F2A88}"/>
              </a:ext>
            </a:extLst>
          </p:cNvPr>
          <p:cNvGrpSpPr/>
          <p:nvPr/>
        </p:nvGrpSpPr>
        <p:grpSpPr>
          <a:xfrm>
            <a:off x="10829997" y="3546063"/>
            <a:ext cx="1109753" cy="3090795"/>
            <a:chOff x="10829997" y="3546063"/>
            <a:chExt cx="1109753" cy="309079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7BEAFC2-5098-0DB1-A630-5DD2E1B2C3DB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259" y="428563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1FA64B9-6EBF-5152-CF1B-92A6024A7588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11517216" y="4924955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9F3987F-4050-3B7A-2211-0B30312B63C4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11245302" y="4924955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1B3ADC4-4887-1FFD-470F-68A8B544EB52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11517216" y="52212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BC30035-62FE-8091-C701-272C4E1CDAE9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11245302" y="52212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6A9B900-E173-32AC-C1DE-02ACBCA51B0A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11245302" y="4635684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9E754FD-3E13-1BD6-D78A-88B15DE3CE76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11516295" y="46354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530BEBB-6538-9FA0-5BA1-C182B4E6EF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3546063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B66A3D4-6FE0-0A4F-9E89-6F47F32DF8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394837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2D5C73A-7905-FF6C-FF9C-0E5D14207D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4350689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A254622-BAC3-94AD-25DE-CBA40BC8F7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9048" y="4943415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578E681-3169-59C1-F0CF-CDB3FF0CBD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1741" y="552986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70CF52B-D15A-8042-8D28-5140BE2ACC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4215" y="4651394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A0B377A-49A4-3B49-1DD6-1802387B72A0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10943880" y="4651394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2F8894C-C087-04D5-C8F6-32B40A766A1C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1494215" y="523543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F73872-E261-4FD5-442C-6917DA65958C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943880" y="523543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9B509BF-3006-C677-89EA-67048AD5C7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29997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84B5984-26AD-C27D-0541-6A59F72B18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2662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7173892-B3DB-51DB-BF37-84C25DBF0B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15327" y="5922958"/>
              <a:ext cx="324423" cy="324423"/>
            </a:xfrm>
            <a:prstGeom prst="ellipse">
              <a:avLst/>
            </a:prstGeom>
            <a:noFill/>
            <a:ln w="38100">
              <a:solidFill>
                <a:srgbClr val="942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A7F6405-47AE-B50B-749C-534F0B769E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1741" y="6312435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8898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EB5FD-0392-9450-D0F3-C7C103B17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515"/>
            <a:ext cx="10515600" cy="132556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>
                <a:solidFill>
                  <a:srgbClr val="7030A0"/>
                </a:solidFill>
              </a:rPr>
              <a:t>Opportunities for engagement with PGT</a:t>
            </a:r>
            <a:br>
              <a:rPr lang="en-US">
                <a:solidFill>
                  <a:srgbClr val="7030A0"/>
                </a:solidFill>
              </a:rPr>
            </a:br>
            <a:endParaRPr lang="en-US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22B22-D20F-D8A2-E405-7D2547081357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buFont typeface="Wingdings" panose="020B0604020202020204" pitchFamily="34" charset="0"/>
              <a:buChar char="§"/>
            </a:pPr>
            <a:r>
              <a:rPr lang="en-US">
                <a:solidFill>
                  <a:srgbClr val="7030A0"/>
                </a:solidFill>
                <a:latin typeface="Arial"/>
                <a:cs typeface="Arial"/>
              </a:rPr>
              <a:t>Join the Infection Biology students at SCENE on the shores of Loch Lomond to assess their oral presentations and enjoy some social time</a:t>
            </a:r>
            <a:endParaRPr lang="en-US">
              <a:solidFill>
                <a:srgbClr val="7030A0"/>
              </a:solidFill>
            </a:endParaRPr>
          </a:p>
          <a:p>
            <a:pPr>
              <a:buFont typeface="Wingdings" panose="020B0604020202020204" pitchFamily="34" charset="0"/>
              <a:buChar char="§"/>
            </a:pPr>
            <a:r>
              <a:rPr lang="en-US">
                <a:solidFill>
                  <a:srgbClr val="7030A0"/>
                </a:solidFill>
                <a:latin typeface="Arial"/>
                <a:cs typeface="Arial"/>
              </a:rPr>
              <a:t>Join the Immunology and Inflammatory Disease students at the BSI conference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en-US">
                <a:solidFill>
                  <a:srgbClr val="7030A0"/>
                </a:solidFill>
                <a:latin typeface="Arial"/>
                <a:cs typeface="Arial"/>
              </a:rPr>
              <a:t>Design and develop a course</a:t>
            </a:r>
            <a:endParaRPr lang="en-US">
              <a:solidFill>
                <a:srgbClr val="7030A0"/>
              </a:solidFill>
            </a:endParaRPr>
          </a:p>
          <a:p>
            <a:pPr>
              <a:buFont typeface="Wingdings" panose="020B0604020202020204" pitchFamily="34" charset="0"/>
              <a:buChar char="§"/>
            </a:pPr>
            <a:r>
              <a:rPr lang="en-US">
                <a:solidFill>
                  <a:srgbClr val="7030A0"/>
                </a:solidFill>
                <a:latin typeface="Arial"/>
                <a:cs typeface="Arial"/>
              </a:rPr>
              <a:t>Run a journal club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en-US">
                <a:solidFill>
                  <a:srgbClr val="7030A0"/>
                </a:solidFill>
                <a:latin typeface="Arial"/>
                <a:cs typeface="Arial"/>
              </a:rPr>
              <a:t>Offer a tutorial on calculations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en-US">
                <a:solidFill>
                  <a:srgbClr val="7030A0"/>
                </a:solidFill>
                <a:latin typeface="Arial"/>
                <a:cs typeface="Arial"/>
              </a:rPr>
              <a:t>Make an instructive video of an important research method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en-US">
                <a:solidFill>
                  <a:srgbClr val="7030A0"/>
                </a:solidFill>
                <a:latin typeface="Arial"/>
                <a:cs typeface="Arial"/>
              </a:rPr>
              <a:t>Contribute a laboratory practical 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en-US">
                <a:solidFill>
                  <a:srgbClr val="7030A0"/>
                </a:solidFill>
                <a:latin typeface="Arial"/>
                <a:cs typeface="Arial"/>
              </a:rPr>
              <a:t>Contribute to teaching on a range of 10, 20, 40 or 60 credit courses</a:t>
            </a:r>
            <a:endParaRPr lang="en-US"/>
          </a:p>
          <a:p>
            <a:pPr>
              <a:buFont typeface="Wingdings" panose="020B0604020202020204" pitchFamily="34" charset="0"/>
              <a:buChar char="§"/>
            </a:pPr>
            <a:r>
              <a:rPr lang="en-US">
                <a:solidFill>
                  <a:srgbClr val="7030A0"/>
                </a:solidFill>
                <a:latin typeface="Arial"/>
                <a:cs typeface="Arial"/>
              </a:rPr>
              <a:t>Supervise a project for students from one or all of our </a:t>
            </a:r>
            <a:r>
              <a:rPr lang="en-US" err="1">
                <a:solidFill>
                  <a:srgbClr val="7030A0"/>
                </a:solidFill>
                <a:latin typeface="Arial"/>
                <a:cs typeface="Arial"/>
              </a:rPr>
              <a:t>programmes</a:t>
            </a:r>
            <a:endParaRPr lang="en-US">
              <a:solidFill>
                <a:srgbClr val="7030A0"/>
              </a:solidFill>
              <a:latin typeface="Arial"/>
              <a:cs typeface="Arial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596FD0-4021-73DA-8900-FE2E4D786B3C}"/>
              </a:ext>
            </a:extLst>
          </p:cNvPr>
          <p:cNvGrpSpPr/>
          <p:nvPr/>
        </p:nvGrpSpPr>
        <p:grpSpPr>
          <a:xfrm>
            <a:off x="10829997" y="3547702"/>
            <a:ext cx="1109753" cy="3090795"/>
            <a:chOff x="10829997" y="3546063"/>
            <a:chExt cx="1109753" cy="3090795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80768A5-3B34-53EE-17A5-58DDE875073B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259" y="428563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BC6337C-DE1F-7D15-6249-97CB472D5ADA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11517216" y="4924955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69CBA99-A33E-86DC-D1B0-85678153C85A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11245302" y="4924955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98D19AC-8156-1D7F-70E7-C8C12B50760B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11517216" y="52212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02A83EE-7314-633B-D138-B7F3765C4591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11245302" y="52212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07D72F9-6548-7242-B693-03D8FE77E1B4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11245302" y="4635684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88E2741-1215-052B-A78D-D98753B91FEA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11516295" y="46354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9277BEE-03DB-C1D0-2BB4-9A51ECE9F1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3546063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3836DB8-075B-29D1-2924-B07AD40040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394837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E47245C-4D95-BC1D-5C35-C6C649F93F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4350689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A85B659-B64D-3B40-2454-3627A2A66A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9048" y="4943415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14F5E1C-7C6A-D2C8-F62A-41770B09C6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1741" y="552986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E9DCEBF-0F2D-39D5-EB41-8A5BA625E0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4215" y="4651394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AC5A79E-44D6-AB6B-D725-4B29895AFE74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10943880" y="4651394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EBD1DAF-EBFB-E6E0-70ED-5B80C29599D2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1494215" y="523543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F557C2C-C89E-2864-14EA-2856A5E756E4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943880" y="523543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1851208-F358-3DA2-3ABA-0B08C74B06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29997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42FD583-5447-3281-D38E-AA34F46BDF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2662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0D71E2C-9B1B-2636-AF06-FEF9ABF6C9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15327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6B6009A-52C8-C97F-A259-889AA17C7F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1741" y="6312435"/>
              <a:ext cx="324423" cy="324423"/>
            </a:xfrm>
            <a:prstGeom prst="ellips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Graphic 25" descr="Video camera with solid fill">
            <a:extLst>
              <a:ext uri="{FF2B5EF4-FFF2-40B4-BE49-F238E27FC236}">
                <a16:creationId xmlns:a16="http://schemas.microsoft.com/office/drawing/2014/main" id="{8D5470A6-B8E7-ECB4-767D-BC21D9FD5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600000" flipH="1">
            <a:off x="8402806" y="2912722"/>
            <a:ext cx="1983509" cy="174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19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 descr="Ask Questions to Improve Your Leadership">
            <a:extLst>
              <a:ext uri="{FF2B5EF4-FFF2-40B4-BE49-F238E27FC236}">
                <a16:creationId xmlns:a16="http://schemas.microsoft.com/office/drawing/2014/main" id="{00EC9DB4-2EB9-ADC9-A2D5-31CBE9D700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" r="14934"/>
          <a:stretch/>
        </p:blipFill>
        <p:spPr bwMode="auto">
          <a:xfrm>
            <a:off x="1645120" y="0"/>
            <a:ext cx="7572457" cy="6858000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8A00AF0C-2ECF-4FF7-3F45-7C8AD130A1B1}"/>
              </a:ext>
            </a:extLst>
          </p:cNvPr>
          <p:cNvGrpSpPr>
            <a:grpSpLocks noChangeAspect="1"/>
          </p:cNvGrpSpPr>
          <p:nvPr/>
        </p:nvGrpSpPr>
        <p:grpSpPr>
          <a:xfrm>
            <a:off x="10829997" y="3546063"/>
            <a:ext cx="1109753" cy="3090795"/>
            <a:chOff x="35875" y="145233"/>
            <a:chExt cx="2462906" cy="6859488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624638F-0D36-0197-D861-EEDA8E195944}"/>
                </a:ext>
              </a:extLst>
            </p:cNvPr>
            <p:cNvCxnSpPr>
              <a:cxnSpLocks/>
            </p:cNvCxnSpPr>
            <p:nvPr/>
          </p:nvCxnSpPr>
          <p:spPr>
            <a:xfrm>
              <a:off x="1259306" y="1786582"/>
              <a:ext cx="0" cy="14437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C20F513-45D1-A896-8824-FB124299F1FA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1561039" y="3205447"/>
              <a:ext cx="0" cy="14437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1D246C4-5C36-BAB1-06F7-61F68222F5C0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957573" y="3205447"/>
              <a:ext cx="0" cy="14437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9C78121-C1FD-C12B-0873-467FDAA153F7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1561039" y="3863006"/>
              <a:ext cx="0" cy="14437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6416BB2-DEC9-0A44-1C0C-063CBD31E2A0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957573" y="3863006"/>
              <a:ext cx="0" cy="14437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670F2DF-9121-C9B0-1BC0-CCEB89F9588E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957573" y="2563460"/>
              <a:ext cx="0" cy="14437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8CFF985-D4B1-25A5-A20C-969394E939F6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1558995" y="2562925"/>
              <a:ext cx="0" cy="14437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849E518-6D8F-E232-502E-7E66A76A25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7262" y="145233"/>
              <a:ext cx="720000" cy="720000"/>
            </a:xfrm>
            <a:prstGeom prst="ellips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F1EF7C74-3429-B48A-FD3C-BE7333D48C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7262" y="1038097"/>
              <a:ext cx="720000" cy="72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EB9C10A-9533-27B2-AF64-DE57889F90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7262" y="1930961"/>
              <a:ext cx="720000" cy="720000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F5F83B4-5304-C089-05B3-6613BA49A6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9306" y="3246416"/>
              <a:ext cx="720000" cy="720000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4E9651E-7FBB-1E19-37D4-F6DBA9C792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5283" y="4547942"/>
              <a:ext cx="720000" cy="720000"/>
            </a:xfrm>
            <a:prstGeom prst="ellips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889C1D7-72D5-CB7E-3247-8AC4634081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09993" y="2598326"/>
              <a:ext cx="720000" cy="7200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AFA7E5C-76DD-D9A8-DEF6-78AC83AE9A83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288619" y="2598326"/>
              <a:ext cx="720000" cy="720000"/>
            </a:xfrm>
            <a:prstGeom prst="ellipse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0BD47E-5FEB-303D-C9BB-F6855796F63B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509993" y="3894506"/>
              <a:ext cx="720000" cy="720000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C03B940-3354-6281-0458-B1EEBB58DC9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288619" y="3894506"/>
              <a:ext cx="720000" cy="720000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A2A44B1-51AD-A20D-4269-98AEEEFC7C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875" y="5420342"/>
              <a:ext cx="720000" cy="720000"/>
            </a:xfrm>
            <a:prstGeom prst="ellipse">
              <a:avLst/>
            </a:prstGeom>
            <a:noFill/>
            <a:ln w="38100">
              <a:solidFill>
                <a:srgbClr val="FF8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1C4AD93-F8DA-E821-E809-9D8764E3CA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328" y="5420342"/>
              <a:ext cx="720000" cy="720000"/>
            </a:xfrm>
            <a:prstGeom prst="ellipse">
              <a:avLst/>
            </a:prstGeom>
            <a:noFill/>
            <a:ln w="381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F30301B-DB4B-6623-31D8-F1B96CFD0F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78781" y="5420342"/>
              <a:ext cx="720000" cy="720000"/>
            </a:xfrm>
            <a:prstGeom prst="ellipse">
              <a:avLst/>
            </a:prstGeom>
            <a:noFill/>
            <a:ln w="38100">
              <a:solidFill>
                <a:srgbClr val="942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D751F73-CA3C-EAF4-EB49-6A428D8AB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5283" y="6284721"/>
              <a:ext cx="720000" cy="720000"/>
            </a:xfrm>
            <a:prstGeom prst="ellips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Title 67">
            <a:extLst>
              <a:ext uri="{FF2B5EF4-FFF2-40B4-BE49-F238E27FC236}">
                <a16:creationId xmlns:a16="http://schemas.microsoft.com/office/drawing/2014/main" id="{71B7186B-85D0-D6BE-FAB9-4BA0B3412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Q&amp;A</a:t>
            </a:r>
          </a:p>
        </p:txBody>
      </p: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5AA37F61-C094-6B87-476C-DD7CA365B3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18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B0D9B-2A68-6932-35A1-35B0BD9DE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Aim of this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B77C8-BFEF-7DCC-71A6-6F996F20C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Familiarise</a:t>
            </a:r>
            <a:r>
              <a:rPr lang="en-US"/>
              <a:t> you with </a:t>
            </a:r>
          </a:p>
          <a:p>
            <a:pPr lvl="1"/>
            <a:r>
              <a:rPr lang="en-US"/>
              <a:t>colleagues who lead </a:t>
            </a:r>
            <a:r>
              <a:rPr lang="en-US" err="1"/>
              <a:t>Sii</a:t>
            </a:r>
            <a:r>
              <a:rPr lang="en-US"/>
              <a:t> UG &amp; PGT </a:t>
            </a:r>
            <a:r>
              <a:rPr lang="en-US" err="1"/>
              <a:t>programmes</a:t>
            </a:r>
            <a:endParaRPr lang="en-US"/>
          </a:p>
          <a:p>
            <a:pPr lvl="1"/>
            <a:r>
              <a:rPr lang="en-US"/>
              <a:t>the </a:t>
            </a:r>
            <a:r>
              <a:rPr lang="en-US" err="1"/>
              <a:t>programmes</a:t>
            </a:r>
            <a:r>
              <a:rPr lang="en-US"/>
              <a:t> we, as a School, are responsible for</a:t>
            </a:r>
          </a:p>
          <a:p>
            <a:pPr lvl="1"/>
            <a:r>
              <a:rPr lang="en-US"/>
              <a:t>opportunities for you to get involved </a:t>
            </a:r>
          </a:p>
          <a:p>
            <a:endParaRPr lang="en-US"/>
          </a:p>
        </p:txBody>
      </p:sp>
      <p:pic>
        <p:nvPicPr>
          <p:cNvPr id="1026" name="Picture 2" descr="Bullseye Images - Free Download on Freepik">
            <a:extLst>
              <a:ext uri="{FF2B5EF4-FFF2-40B4-BE49-F238E27FC236}">
                <a16:creationId xmlns:a16="http://schemas.microsoft.com/office/drawing/2014/main" id="{16F8A6A6-5F85-590E-E910-30B75237E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075" y="3294345"/>
            <a:ext cx="3563655" cy="356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181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id="{C5E7D829-ABFA-45E7-C818-B0D64220F572}"/>
              </a:ext>
            </a:extLst>
          </p:cNvPr>
          <p:cNvSpPr>
            <a:spLocks noChangeAspect="1"/>
          </p:cNvSpPr>
          <p:nvPr/>
        </p:nvSpPr>
        <p:spPr>
          <a:xfrm>
            <a:off x="4880874" y="3171596"/>
            <a:ext cx="630256" cy="63025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F8CCE1F-D168-DA8C-3237-24F1E9831EDC}"/>
              </a:ext>
            </a:extLst>
          </p:cNvPr>
          <p:cNvSpPr>
            <a:spLocks noChangeAspect="1"/>
          </p:cNvSpPr>
          <p:nvPr/>
        </p:nvSpPr>
        <p:spPr>
          <a:xfrm>
            <a:off x="5420154" y="2618933"/>
            <a:ext cx="630256" cy="630255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89C1D7-72D5-CB7E-3247-8AC463408169}"/>
              </a:ext>
            </a:extLst>
          </p:cNvPr>
          <p:cNvSpPr>
            <a:spLocks noChangeAspect="1"/>
          </p:cNvSpPr>
          <p:nvPr/>
        </p:nvSpPr>
        <p:spPr>
          <a:xfrm>
            <a:off x="5415864" y="2611378"/>
            <a:ext cx="630256" cy="630255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284E894-8978-3033-90E8-67BD736250FE}"/>
              </a:ext>
            </a:extLst>
          </p:cNvPr>
          <p:cNvSpPr>
            <a:spLocks noChangeAspect="1"/>
          </p:cNvSpPr>
          <p:nvPr/>
        </p:nvSpPr>
        <p:spPr>
          <a:xfrm>
            <a:off x="4888318" y="5838281"/>
            <a:ext cx="630256" cy="630255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624638F-0D36-0197-D861-EEDA8E195944}"/>
              </a:ext>
            </a:extLst>
          </p:cNvPr>
          <p:cNvCxnSpPr>
            <a:cxnSpLocks/>
          </p:cNvCxnSpPr>
          <p:nvPr/>
        </p:nvCxnSpPr>
        <p:spPr>
          <a:xfrm>
            <a:off x="5196423" y="1900814"/>
            <a:ext cx="0" cy="126383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C20F513-45D1-A896-8824-FB124299F1FA}"/>
              </a:ext>
            </a:extLst>
          </p:cNvPr>
          <p:cNvCxnSpPr>
            <a:cxnSpLocks/>
          </p:cNvCxnSpPr>
          <p:nvPr/>
        </p:nvCxnSpPr>
        <p:spPr>
          <a:xfrm rot="2700000">
            <a:off x="5460547" y="3142824"/>
            <a:ext cx="0" cy="126383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1D246C4-5C36-BAB1-06F7-61F68222F5C0}"/>
              </a:ext>
            </a:extLst>
          </p:cNvPr>
          <p:cNvCxnSpPr>
            <a:cxnSpLocks/>
          </p:cNvCxnSpPr>
          <p:nvPr/>
        </p:nvCxnSpPr>
        <p:spPr>
          <a:xfrm rot="18900000" flipH="1">
            <a:off x="4932300" y="3142824"/>
            <a:ext cx="0" cy="126383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9C78121-C1FD-C12B-0873-467FDAA153F7}"/>
              </a:ext>
            </a:extLst>
          </p:cNvPr>
          <p:cNvCxnSpPr>
            <a:cxnSpLocks/>
          </p:cNvCxnSpPr>
          <p:nvPr/>
        </p:nvCxnSpPr>
        <p:spPr>
          <a:xfrm rot="18900000" flipV="1">
            <a:off x="5460547" y="3718422"/>
            <a:ext cx="0" cy="126383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6416BB2-DEC9-0A44-1C0C-063CBD31E2A0}"/>
              </a:ext>
            </a:extLst>
          </p:cNvPr>
          <p:cNvCxnSpPr>
            <a:cxnSpLocks/>
          </p:cNvCxnSpPr>
          <p:nvPr/>
        </p:nvCxnSpPr>
        <p:spPr>
          <a:xfrm rot="2700000" flipH="1" flipV="1">
            <a:off x="4932300" y="3718422"/>
            <a:ext cx="0" cy="126383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670F2DF-9121-C9B0-1BC0-CCEB89F9588E}"/>
              </a:ext>
            </a:extLst>
          </p:cNvPr>
          <p:cNvCxnSpPr>
            <a:cxnSpLocks/>
          </p:cNvCxnSpPr>
          <p:nvPr/>
        </p:nvCxnSpPr>
        <p:spPr>
          <a:xfrm rot="2700000" flipH="1" flipV="1">
            <a:off x="4932300" y="2580858"/>
            <a:ext cx="0" cy="126383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8CFF985-D4B1-25A5-A20C-969394E939F6}"/>
              </a:ext>
            </a:extLst>
          </p:cNvPr>
          <p:cNvCxnSpPr>
            <a:cxnSpLocks/>
          </p:cNvCxnSpPr>
          <p:nvPr/>
        </p:nvCxnSpPr>
        <p:spPr>
          <a:xfrm rot="18900000" flipV="1">
            <a:off x="5458758" y="2580389"/>
            <a:ext cx="0" cy="126383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1849E518-6D8F-E232-502E-7E66A76A255B}"/>
              </a:ext>
            </a:extLst>
          </p:cNvPr>
          <p:cNvSpPr>
            <a:spLocks noChangeAspect="1"/>
          </p:cNvSpPr>
          <p:nvPr/>
        </p:nvSpPr>
        <p:spPr>
          <a:xfrm>
            <a:off x="4879506" y="464051"/>
            <a:ext cx="630256" cy="63025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1EF7C74-3429-B48A-FD3C-BE7333D48C18}"/>
              </a:ext>
            </a:extLst>
          </p:cNvPr>
          <p:cNvSpPr>
            <a:spLocks noChangeAspect="1"/>
          </p:cNvSpPr>
          <p:nvPr/>
        </p:nvSpPr>
        <p:spPr>
          <a:xfrm>
            <a:off x="4879506" y="1245624"/>
            <a:ext cx="630256" cy="630255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EB9C10A-9533-27B2-AF64-DE57889F9088}"/>
              </a:ext>
            </a:extLst>
          </p:cNvPr>
          <p:cNvSpPr>
            <a:spLocks noChangeAspect="1"/>
          </p:cNvSpPr>
          <p:nvPr/>
        </p:nvSpPr>
        <p:spPr>
          <a:xfrm>
            <a:off x="4879506" y="2027197"/>
            <a:ext cx="630256" cy="630255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F5F83B4-5304-C089-05B3-6613BA49A615}"/>
              </a:ext>
            </a:extLst>
          </p:cNvPr>
          <p:cNvSpPr>
            <a:spLocks noChangeAspect="1"/>
          </p:cNvSpPr>
          <p:nvPr/>
        </p:nvSpPr>
        <p:spPr>
          <a:xfrm>
            <a:off x="4881296" y="3178687"/>
            <a:ext cx="630256" cy="630255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E9651E-7FBB-1E19-37D4-F6DBA9C7929C}"/>
              </a:ext>
            </a:extLst>
          </p:cNvPr>
          <p:cNvSpPr>
            <a:spLocks noChangeAspect="1"/>
          </p:cNvSpPr>
          <p:nvPr/>
        </p:nvSpPr>
        <p:spPr>
          <a:xfrm>
            <a:off x="4886528" y="4317984"/>
            <a:ext cx="630256" cy="630255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20BD47E-5FEB-303D-C9BB-F6855796F63B}"/>
              </a:ext>
            </a:extLst>
          </p:cNvPr>
          <p:cNvSpPr>
            <a:spLocks noChangeAspect="1"/>
          </p:cNvSpPr>
          <p:nvPr/>
        </p:nvSpPr>
        <p:spPr>
          <a:xfrm rot="10800000" flipH="1" flipV="1">
            <a:off x="5415864" y="3745995"/>
            <a:ext cx="630256" cy="630255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1560C0-9588-5B7B-1DB6-B5D5433FD972}"/>
              </a:ext>
            </a:extLst>
          </p:cNvPr>
          <p:cNvSpPr>
            <a:spLocks noChangeAspect="1"/>
          </p:cNvSpPr>
          <p:nvPr/>
        </p:nvSpPr>
        <p:spPr>
          <a:xfrm rot="10800000" flipH="1" flipV="1">
            <a:off x="5414074" y="3745994"/>
            <a:ext cx="630256" cy="63025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AFA7E5C-76DD-D9A8-DEF6-78AC83AE9A83}"/>
              </a:ext>
            </a:extLst>
          </p:cNvPr>
          <p:cNvSpPr>
            <a:spLocks noChangeAspect="1"/>
          </p:cNvSpPr>
          <p:nvPr/>
        </p:nvSpPr>
        <p:spPr>
          <a:xfrm rot="10800000" flipH="1" flipV="1">
            <a:off x="4346728" y="2611378"/>
            <a:ext cx="630256" cy="63025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C03B940-3354-6281-0458-B1EEBB58DC91}"/>
              </a:ext>
            </a:extLst>
          </p:cNvPr>
          <p:cNvSpPr>
            <a:spLocks noChangeAspect="1"/>
          </p:cNvSpPr>
          <p:nvPr/>
        </p:nvSpPr>
        <p:spPr>
          <a:xfrm flipH="1">
            <a:off x="4346728" y="3745995"/>
            <a:ext cx="630256" cy="630255"/>
          </a:xfrm>
          <a:prstGeom prst="ellipse">
            <a:avLst/>
          </a:prstGeom>
          <a:blipFill>
            <a:blip r:embed="rId11"/>
            <a:stretch>
              <a:fillRect/>
            </a:stretch>
          </a:blip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A2A44B1-51AD-A20D-4269-98AEEEFC7C66}"/>
              </a:ext>
            </a:extLst>
          </p:cNvPr>
          <p:cNvSpPr>
            <a:spLocks noChangeAspect="1"/>
          </p:cNvSpPr>
          <p:nvPr/>
        </p:nvSpPr>
        <p:spPr>
          <a:xfrm>
            <a:off x="4125487" y="5081643"/>
            <a:ext cx="630256" cy="630255"/>
          </a:xfrm>
          <a:prstGeom prst="ellipse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8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1C4AD93-F8DA-E821-E809-9D8764E3CA28}"/>
              </a:ext>
            </a:extLst>
          </p:cNvPr>
          <p:cNvSpPr>
            <a:spLocks noChangeAspect="1"/>
          </p:cNvSpPr>
          <p:nvPr/>
        </p:nvSpPr>
        <p:spPr>
          <a:xfrm>
            <a:off x="4888318" y="5081643"/>
            <a:ext cx="630256" cy="630255"/>
          </a:xfrm>
          <a:prstGeom prst="ellipse">
            <a:avLst/>
          </a:prstGeom>
          <a:blipFill>
            <a:blip r:embed="rId13"/>
            <a:stretch>
              <a:fillRect/>
            </a:stretch>
          </a:blipFill>
          <a:ln w="381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F30301B-DB4B-6623-31D8-F1B96CFD0F64}"/>
              </a:ext>
            </a:extLst>
          </p:cNvPr>
          <p:cNvSpPr>
            <a:spLocks noChangeAspect="1"/>
          </p:cNvSpPr>
          <p:nvPr/>
        </p:nvSpPr>
        <p:spPr>
          <a:xfrm>
            <a:off x="5651148" y="5081643"/>
            <a:ext cx="630256" cy="630255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38100">
            <a:solidFill>
              <a:srgbClr val="942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F72D754-FB0F-A5C0-9BAA-B82DE07D1C03}"/>
              </a:ext>
            </a:extLst>
          </p:cNvPr>
          <p:cNvSpPr>
            <a:spLocks noChangeAspect="1"/>
          </p:cNvSpPr>
          <p:nvPr/>
        </p:nvSpPr>
        <p:spPr>
          <a:xfrm>
            <a:off x="5651148" y="5081642"/>
            <a:ext cx="630256" cy="630255"/>
          </a:xfrm>
          <a:prstGeom prst="ellipse">
            <a:avLst/>
          </a:prstGeom>
          <a:blipFill dpi="0" rotWithShape="1">
            <a:blip r:embed="rId14"/>
            <a:srcRect/>
            <a:stretch>
              <a:fillRect/>
            </a:stretch>
          </a:blipFill>
          <a:ln w="38100">
            <a:solidFill>
              <a:srgbClr val="942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8BE79E-824E-197A-C736-7443E82F81DA}"/>
              </a:ext>
            </a:extLst>
          </p:cNvPr>
          <p:cNvSpPr>
            <a:spLocks noChangeAspect="1"/>
          </p:cNvSpPr>
          <p:nvPr/>
        </p:nvSpPr>
        <p:spPr>
          <a:xfrm>
            <a:off x="4885147" y="5081642"/>
            <a:ext cx="630256" cy="630255"/>
          </a:xfrm>
          <a:prstGeom prst="ellipse">
            <a:avLst/>
          </a:prstGeom>
          <a:blipFill dpi="0" rotWithShape="1">
            <a:blip r:embed="rId15"/>
            <a:srcRect/>
            <a:stretch>
              <a:fillRect/>
            </a:stretch>
          </a:blipFill>
          <a:ln w="381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7135DB-B92B-0DB0-0B85-02E05776220A}"/>
              </a:ext>
            </a:extLst>
          </p:cNvPr>
          <p:cNvSpPr txBox="1"/>
          <p:nvPr/>
        </p:nvSpPr>
        <p:spPr>
          <a:xfrm>
            <a:off x="6386368" y="594512"/>
            <a:ext cx="4588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Olwyn Byron - Introduction to Education portfolio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E00E16-0334-2614-F9EC-47140C9C700A}"/>
              </a:ext>
            </a:extLst>
          </p:cNvPr>
          <p:cNvSpPr txBox="1"/>
          <p:nvPr/>
        </p:nvSpPr>
        <p:spPr>
          <a:xfrm>
            <a:off x="6385415" y="1389186"/>
            <a:ext cx="2704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Laura McCaughey - Level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C61890-0331-C5AD-79C1-64DB0D6DFCBC}"/>
              </a:ext>
            </a:extLst>
          </p:cNvPr>
          <p:cNvSpPr txBox="1"/>
          <p:nvPr/>
        </p:nvSpPr>
        <p:spPr>
          <a:xfrm>
            <a:off x="6385415" y="2173227"/>
            <a:ext cx="2268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Claire Donald - Level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54BF4C-9828-4D2B-B6A1-99B19D471EC3}"/>
              </a:ext>
            </a:extLst>
          </p:cNvPr>
          <p:cNvSpPr txBox="1"/>
          <p:nvPr/>
        </p:nvSpPr>
        <p:spPr>
          <a:xfrm>
            <a:off x="6385415" y="2640174"/>
            <a:ext cx="43215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(Rob </a:t>
            </a:r>
            <a:r>
              <a:rPr lang="en-US" sz="160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Nibbs</a:t>
            </a:r>
            <a:r>
              <a:rPr lang="en-US" sz="16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br>
              <a:rPr lang="en-US" sz="16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Georgia-</a:t>
            </a:r>
            <a:r>
              <a:rPr lang="en-US" sz="160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Perona</a:t>
            </a:r>
            <a:r>
              <a:rPr lang="en-US" sz="16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-Wright - Level 3 Immunology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833FDD-57EC-E13A-6A88-0E0B6D4DA79D}"/>
              </a:ext>
            </a:extLst>
          </p:cNvPr>
          <p:cNvSpPr txBox="1"/>
          <p:nvPr/>
        </p:nvSpPr>
        <p:spPr>
          <a:xfrm>
            <a:off x="829426" y="2640174"/>
            <a:ext cx="3424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(Leighann Sherry / Mahmood </a:t>
            </a:r>
            <a:r>
              <a:rPr lang="en-US" sz="160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Alam</a:t>
            </a:r>
            <a:r>
              <a:rPr lang="en-US" sz="160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sz="160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Gill </a:t>
            </a:r>
            <a:r>
              <a:rPr lang="en-US" sz="160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Douce</a:t>
            </a:r>
            <a:r>
              <a:rPr lang="en-US" sz="160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Level 3 Microbiology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84323B-5233-65C0-5CDB-4895A2E70419}"/>
              </a:ext>
            </a:extLst>
          </p:cNvPr>
          <p:cNvSpPr txBox="1"/>
          <p:nvPr/>
        </p:nvSpPr>
        <p:spPr>
          <a:xfrm>
            <a:off x="6385415" y="3213452"/>
            <a:ext cx="3545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(Rob </a:t>
            </a:r>
            <a:r>
              <a:rPr lang="en-US" sz="160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Nibbs</a:t>
            </a:r>
            <a:r>
              <a:rPr lang="en-US" sz="1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sz="1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Olwyn Byron - </a:t>
            </a:r>
            <a:r>
              <a:rPr lang="en-US" sz="160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MSci</a:t>
            </a:r>
            <a:r>
              <a:rPr lang="en-US" sz="1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Work Placement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94C3B4-1C19-39B4-7EE4-4E3F2E286239}"/>
              </a:ext>
            </a:extLst>
          </p:cNvPr>
          <p:cNvSpPr txBox="1"/>
          <p:nvPr/>
        </p:nvSpPr>
        <p:spPr>
          <a:xfrm>
            <a:off x="449303" y="3891845"/>
            <a:ext cx="3590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Nicola Veitch - Level 4/5 Microbiology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E5CEFE-CCFD-5187-BE84-E0E4ED28018E}"/>
              </a:ext>
            </a:extLst>
          </p:cNvPr>
          <p:cNvSpPr txBox="1"/>
          <p:nvPr/>
        </p:nvSpPr>
        <p:spPr>
          <a:xfrm>
            <a:off x="6385415" y="3764334"/>
            <a:ext cx="4493025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(Simon Milling)</a:t>
            </a:r>
            <a:br>
              <a:rPr lang="en-US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Georgia-</a:t>
            </a:r>
            <a:r>
              <a:rPr lang="en-US" sz="16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Perona</a:t>
            </a:r>
            <a:r>
              <a:rPr lang="en-US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-Wright - Level 4/5 Immunology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E42DCB-34E5-B1D3-6859-8E89B177E6C8}"/>
              </a:ext>
            </a:extLst>
          </p:cNvPr>
          <p:cNvSpPr txBox="1"/>
          <p:nvPr/>
        </p:nvSpPr>
        <p:spPr>
          <a:xfrm>
            <a:off x="6385415" y="4454574"/>
            <a:ext cx="5274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Margaret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Opportunities for engagement with UG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C2F2AE-8326-9FCF-6022-1BD415CFE5B7}"/>
              </a:ext>
            </a:extLst>
          </p:cNvPr>
          <p:cNvSpPr txBox="1"/>
          <p:nvPr/>
        </p:nvSpPr>
        <p:spPr>
          <a:xfrm>
            <a:off x="451308" y="5227492"/>
            <a:ext cx="35942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8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Kathryn Crouch - MSc Bioinformatics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781D7F-940F-E9C3-1EFE-4E7D0CD30FF5}"/>
              </a:ext>
            </a:extLst>
          </p:cNvPr>
          <p:cNvSpPr txBox="1"/>
          <p:nvPr/>
        </p:nvSpPr>
        <p:spPr>
          <a:xfrm>
            <a:off x="6386368" y="4842286"/>
            <a:ext cx="54216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4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(Kevin </a:t>
            </a:r>
            <a:r>
              <a:rPr lang="en-US" sz="1600" err="1">
                <a:solidFill>
                  <a:srgbClr val="FF4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Maloy</a:t>
            </a:r>
            <a:r>
              <a:rPr lang="en-US" sz="1600">
                <a:solidFill>
                  <a:srgbClr val="FF4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sz="1600">
                <a:solidFill>
                  <a:srgbClr val="FF4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rgbClr val="FF4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Jim Brewer - MSc Immunology and Inflammatory Disease</a:t>
            </a:r>
            <a:br>
              <a:rPr lang="en-US" sz="1600">
                <a:solidFill>
                  <a:srgbClr val="FF4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rgbClr val="942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(Robert Davies)</a:t>
            </a:r>
            <a:br>
              <a:rPr lang="en-US" sz="1600">
                <a:solidFill>
                  <a:srgbClr val="FF4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rgbClr val="942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Julia Edgar - MSc Infection Biology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50E876-FBA9-55FF-5509-576AB12BC387}"/>
              </a:ext>
            </a:extLst>
          </p:cNvPr>
          <p:cNvSpPr txBox="1"/>
          <p:nvPr/>
        </p:nvSpPr>
        <p:spPr>
          <a:xfrm>
            <a:off x="6386368" y="5968742"/>
            <a:ext cx="5009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Julia Edgar - Opportunities for engagement with PGT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AE57D22-D6C3-A15A-F8A1-C428C7DF8ACB}"/>
              </a:ext>
            </a:extLst>
          </p:cNvPr>
          <p:cNvSpPr>
            <a:spLocks noChangeAspect="1"/>
          </p:cNvSpPr>
          <p:nvPr/>
        </p:nvSpPr>
        <p:spPr>
          <a:xfrm rot="10800000" flipH="1" flipV="1">
            <a:off x="4347150" y="2622731"/>
            <a:ext cx="630256" cy="630255"/>
          </a:xfrm>
          <a:prstGeom prst="ellipse">
            <a:avLst/>
          </a:prstGeom>
          <a:blipFill dpi="0" rotWithShape="1">
            <a:blip r:embed="rId16"/>
            <a:srcRect/>
            <a:stretch>
              <a:fillRect/>
            </a:stretch>
          </a:blip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9CEDBE-3016-ED02-B0B8-F629BA2FE562}"/>
              </a:ext>
            </a:extLst>
          </p:cNvPr>
          <p:cNvSpPr>
            <a:spLocks noChangeAspect="1"/>
          </p:cNvSpPr>
          <p:nvPr/>
        </p:nvSpPr>
        <p:spPr>
          <a:xfrm rot="10800000" flipH="1" flipV="1">
            <a:off x="4340407" y="2617261"/>
            <a:ext cx="630256" cy="630255"/>
          </a:xfrm>
          <a:prstGeom prst="ellipse">
            <a:avLst/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91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12" grpId="0" animBg="1"/>
      <p:bldP spid="5" grpId="0" animBg="1"/>
      <p:bldP spid="11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6" grpId="0"/>
      <p:bldP spid="9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EB5FD-0392-9450-D0F3-C7C103B17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Level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22B22-D20F-D8A2-E405-7D2547081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/>
              <a:t>Biology 1A &amp; Biology 1B - compulsory for all Life Sciences students</a:t>
            </a:r>
          </a:p>
          <a:p>
            <a:r>
              <a:rPr lang="en-US" sz="2000"/>
              <a:t>743 students, 45 lectures each semester covering all aspects of biology</a:t>
            </a:r>
          </a:p>
          <a:p>
            <a:r>
              <a:rPr lang="en-US" sz="2000"/>
              <a:t>Biology 1A </a:t>
            </a:r>
          </a:p>
          <a:p>
            <a:endParaRPr lang="en-US" sz="20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4BC64B-E3E8-5B87-6B12-69582A23FEDE}"/>
              </a:ext>
            </a:extLst>
          </p:cNvPr>
          <p:cNvGrpSpPr/>
          <p:nvPr/>
        </p:nvGrpSpPr>
        <p:grpSpPr>
          <a:xfrm>
            <a:off x="10829997" y="3546063"/>
            <a:ext cx="1109753" cy="3090795"/>
            <a:chOff x="10829997" y="3546063"/>
            <a:chExt cx="1109753" cy="309079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C63BE03-41E1-8329-236F-03670C99F941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259" y="428563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D7F0E1B-D3A6-18CE-3318-0A4D62533FCB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11517216" y="4924955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722DD28-6A27-15C2-9749-0AE323FC90DA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11245302" y="4924955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EE31E43-8BA6-D219-1766-B603C8C57FC3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11517216" y="52212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C6EDF91-AC2B-3641-C218-54D1C36DA705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11245302" y="52212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68CB1D7-6710-8486-8B4B-4BC6F467B969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11245302" y="4635684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8E2281F-0475-8531-6390-938AA946B508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11516295" y="46354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712C72F-83AD-1C91-EBC9-E537C0ABB1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3546063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0906C0F-D577-61B1-F062-6E086B84E2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3948376"/>
              <a:ext cx="324423" cy="32442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B3F0F8-6D30-C335-CA2C-342F90950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4350689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762164B-24F7-11D5-48F1-09CE9428A7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9048" y="4943415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14615FC-C55F-01A2-E9F3-0E86FE289E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1741" y="552986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1EBF397-EF66-8E68-0F24-C221B667E3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4215" y="4651394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4CE3F7C-818D-FB14-3384-8C319CA8D8C0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10943880" y="4651394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E1E95E9-4C81-D983-3360-BBF895E07BFC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1494215" y="523543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3144D2D-D65E-05DA-0679-09644AC7040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943880" y="523543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0D67C2-093A-771D-6C0B-133446002C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29997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BEE85DD-4CF1-3B7D-B2BC-D9A0845330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2662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930A1D1-D1E1-4EB8-32DE-2E8B3EDD13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15327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5CC6B06-801D-6029-2158-8492E0359C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1741" y="6312435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E9C04845-D21C-8ECE-BF95-96F021C157E5}"/>
              </a:ext>
            </a:extLst>
          </p:cNvPr>
          <p:cNvSpPr txBox="1">
            <a:spLocks/>
          </p:cNvSpPr>
          <p:nvPr/>
        </p:nvSpPr>
        <p:spPr>
          <a:xfrm>
            <a:off x="5691356" y="2640030"/>
            <a:ext cx="5410561" cy="357690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294FF"/>
              </a:buClr>
              <a:buSzPct val="140000"/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3420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D1B1B"/>
              </a:buClr>
              <a:buSzPct val="140000"/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0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ct val="140000"/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3420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92D050"/>
              </a:buClr>
              <a:buSzPct val="140000"/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3420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140000"/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/>
          </a:p>
          <a:p>
            <a:r>
              <a:rPr lang="en-US" sz="1600">
                <a:latin typeface="Arial"/>
                <a:cs typeface="Arial"/>
              </a:rPr>
              <a:t>3x Diagnosis of Infectious disease labs</a:t>
            </a:r>
            <a:endParaRPr lang="en-US" sz="1600"/>
          </a:p>
          <a:p>
            <a:pPr marL="603000" lvl="2" indent="-233630">
              <a:lnSpc>
                <a:spcPct val="90000"/>
              </a:lnSpc>
              <a:spcBef>
                <a:spcPts val="500"/>
              </a:spcBef>
            </a:pPr>
            <a:r>
              <a:rPr lang="en-US" sz="1600">
                <a:latin typeface="Arial"/>
                <a:cs typeface="Arial"/>
              </a:rPr>
              <a:t>ELISA</a:t>
            </a:r>
            <a:endParaRPr lang="en-US" sz="1600"/>
          </a:p>
          <a:p>
            <a:pPr marL="603000" lvl="2" indent="-233630">
              <a:lnSpc>
                <a:spcPct val="90000"/>
              </a:lnSpc>
              <a:spcBef>
                <a:spcPts val="500"/>
              </a:spcBef>
            </a:pPr>
            <a:r>
              <a:rPr lang="en-US" sz="1600">
                <a:latin typeface="Arial"/>
                <a:cs typeface="Arial"/>
              </a:rPr>
              <a:t>Plating out</a:t>
            </a:r>
          </a:p>
          <a:p>
            <a:pPr marL="603000" lvl="2" indent="-233630">
              <a:lnSpc>
                <a:spcPct val="90000"/>
              </a:lnSpc>
              <a:spcBef>
                <a:spcPts val="500"/>
              </a:spcBef>
            </a:pPr>
            <a:r>
              <a:rPr lang="en-US" sz="1600">
                <a:latin typeface="Arial"/>
                <a:cs typeface="Arial"/>
              </a:rPr>
              <a:t>Staining </a:t>
            </a:r>
            <a:endParaRPr lang="en-US" sz="1600"/>
          </a:p>
          <a:p>
            <a:pPr marL="603000" lvl="2" indent="-233630">
              <a:lnSpc>
                <a:spcPct val="90000"/>
              </a:lnSpc>
              <a:spcBef>
                <a:spcPts val="500"/>
              </a:spcBef>
            </a:pPr>
            <a:r>
              <a:rPr lang="en-US" sz="1600">
                <a:latin typeface="Arial"/>
                <a:cs typeface="Arial"/>
              </a:rPr>
              <a:t>Microscopy</a:t>
            </a:r>
            <a:endParaRPr lang="en-US" sz="1600"/>
          </a:p>
          <a:p>
            <a:pPr marL="603000" lvl="2" indent="-233630">
              <a:lnSpc>
                <a:spcPct val="90000"/>
              </a:lnSpc>
              <a:spcBef>
                <a:spcPts val="500"/>
              </a:spcBef>
            </a:pPr>
            <a:r>
              <a:rPr lang="en-US" sz="1600">
                <a:latin typeface="Arial"/>
                <a:cs typeface="Arial"/>
              </a:rPr>
              <a:t>Antibiotic susceptibility testing</a:t>
            </a:r>
            <a:endParaRPr lang="en-US" sz="1600"/>
          </a:p>
          <a:p>
            <a:endParaRPr lang="en-US" sz="160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C7993519-DCB0-F6C0-0B94-543901090C66}"/>
              </a:ext>
            </a:extLst>
          </p:cNvPr>
          <p:cNvSpPr txBox="1">
            <a:spLocks/>
          </p:cNvSpPr>
          <p:nvPr/>
        </p:nvSpPr>
        <p:spPr>
          <a:xfrm>
            <a:off x="656391" y="3022445"/>
            <a:ext cx="674589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600"/>
              <a:t>11 microbiology/immunology lectures</a:t>
            </a:r>
            <a:endParaRPr lang="en-US" sz="1600">
              <a:solidFill>
                <a:schemeClr val="accent2"/>
              </a:solidFill>
            </a:endParaRPr>
          </a:p>
          <a:p>
            <a:pPr lvl="1"/>
            <a:r>
              <a:rPr lang="en-US" sz="1600">
                <a:solidFill>
                  <a:schemeClr val="accent2"/>
                </a:solidFill>
              </a:rPr>
              <a:t>The 'Adaptive' Immune Response: Antibodies, </a:t>
            </a:r>
            <a:br>
              <a:rPr lang="en-US" sz="1600">
                <a:solidFill>
                  <a:schemeClr val="accent2"/>
                </a:solidFill>
              </a:rPr>
            </a:br>
            <a:r>
              <a:rPr lang="en-US" sz="1600">
                <a:solidFill>
                  <a:schemeClr val="accent2"/>
                </a:solidFill>
              </a:rPr>
              <a:t>Lymphocytes &amp; the MHC (PG)</a:t>
            </a:r>
          </a:p>
          <a:p>
            <a:pPr lvl="1"/>
            <a:r>
              <a:rPr lang="en-US" sz="1600">
                <a:solidFill>
                  <a:schemeClr val="accent2"/>
                </a:solidFill>
              </a:rPr>
              <a:t>The Immune System: Hero and Villain (IM)</a:t>
            </a:r>
          </a:p>
          <a:p>
            <a:pPr lvl="1"/>
            <a:r>
              <a:rPr lang="en-US" sz="1600">
                <a:solidFill>
                  <a:schemeClr val="accent2"/>
                </a:solidFill>
              </a:rPr>
              <a:t>Vaccination and Protection from Infection (JB)</a:t>
            </a:r>
          </a:p>
          <a:p>
            <a:pPr lvl="1"/>
            <a:r>
              <a:rPr lang="en-US" sz="1600">
                <a:solidFill>
                  <a:srgbClr val="0432FF"/>
                </a:solidFill>
              </a:rPr>
              <a:t>Prokaryotic Life (OB)</a:t>
            </a:r>
          </a:p>
          <a:p>
            <a:pPr lvl="1"/>
            <a:r>
              <a:rPr lang="en-US" sz="1600">
                <a:solidFill>
                  <a:srgbClr val="0432FF"/>
                </a:solidFill>
              </a:rPr>
              <a:t>Are Viruses Alive? (OB)</a:t>
            </a:r>
          </a:p>
          <a:p>
            <a:pPr lvl="1"/>
            <a:r>
              <a:rPr lang="en-US" sz="1600">
                <a:solidFill>
                  <a:srgbClr val="0432FF"/>
                </a:solidFill>
              </a:rPr>
              <a:t>How Bacteria &amp; Viruses Make us Sick (OB)</a:t>
            </a:r>
          </a:p>
          <a:p>
            <a:pPr lvl="1"/>
            <a:r>
              <a:rPr lang="en-US" sz="1600">
                <a:solidFill>
                  <a:srgbClr val="0432FF"/>
                </a:solidFill>
              </a:rPr>
              <a:t>Beer, Drugs &amp; </a:t>
            </a:r>
            <a:r>
              <a:rPr lang="en-US" sz="1600" err="1">
                <a:solidFill>
                  <a:srgbClr val="0432FF"/>
                </a:solidFill>
              </a:rPr>
              <a:t>Dairylea</a:t>
            </a:r>
            <a:r>
              <a:rPr lang="en-US" sz="1600">
                <a:solidFill>
                  <a:srgbClr val="0432FF"/>
                </a:solidFill>
              </a:rPr>
              <a:t> Slices (OB)</a:t>
            </a:r>
          </a:p>
          <a:p>
            <a:pPr lvl="1"/>
            <a:r>
              <a:rPr lang="en-US" sz="1600">
                <a:solidFill>
                  <a:srgbClr val="0432FF"/>
                </a:solidFill>
              </a:rPr>
              <a:t>A History of Human Epidemic Disease I (bacterial and viral) (CD)</a:t>
            </a:r>
          </a:p>
          <a:p>
            <a:pPr lvl="1"/>
            <a:r>
              <a:rPr lang="en-US" sz="1600">
                <a:solidFill>
                  <a:srgbClr val="0432FF"/>
                </a:solidFill>
              </a:rPr>
              <a:t>A History of Human Epidemic Disease II (bacterial and viral) (CD)</a:t>
            </a:r>
          </a:p>
          <a:p>
            <a:pPr lvl="1"/>
            <a:r>
              <a:rPr lang="en-US" sz="1600">
                <a:solidFill>
                  <a:srgbClr val="0432FF"/>
                </a:solidFill>
              </a:rPr>
              <a:t>People, Parasites &amp; Pets (RM)</a:t>
            </a:r>
          </a:p>
          <a:p>
            <a:pPr lvl="1"/>
            <a:r>
              <a:rPr lang="en-US" sz="1600">
                <a:solidFill>
                  <a:srgbClr val="0432FF"/>
                </a:solidFill>
              </a:rPr>
              <a:t>Parasites of the Tropics (RM)</a:t>
            </a:r>
          </a:p>
        </p:txBody>
      </p:sp>
    </p:spTree>
    <p:extLst>
      <p:ext uri="{BB962C8B-B14F-4D97-AF65-F5344CB8AC3E}">
        <p14:creationId xmlns:p14="http://schemas.microsoft.com/office/powerpoint/2010/main" val="2059726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EB5FD-0392-9450-D0F3-C7C103B177FE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>
                <a:solidFill>
                  <a:schemeClr val="accent4"/>
                </a:solidFill>
              </a:rPr>
              <a:t>Level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22B22-D20F-D8A2-E405-7D2547081357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latin typeface="Arial"/>
                <a:cs typeface="Arial"/>
              </a:rPr>
              <a:t>Microbiology and Immunology - 2D </a:t>
            </a:r>
          </a:p>
          <a:p>
            <a:r>
              <a:rPr lang="en-US">
                <a:latin typeface="Arial"/>
                <a:cs typeface="Arial"/>
              </a:rPr>
              <a:t>Second Semester course - running now!  </a:t>
            </a:r>
          </a:p>
          <a:p>
            <a:r>
              <a:rPr lang="en-US">
                <a:latin typeface="Arial"/>
                <a:cs typeface="Arial"/>
              </a:rPr>
              <a:t>273 students, 40 teaching &amp; support staff, 18 GTAs    </a:t>
            </a:r>
          </a:p>
          <a:p>
            <a:r>
              <a:rPr lang="en-US">
                <a:latin typeface="Arial"/>
                <a:cs typeface="Arial"/>
              </a:rPr>
              <a:t>6 Teaching blocks </a:t>
            </a:r>
          </a:p>
          <a:p>
            <a:pPr lvl="1" indent="-341630">
              <a:buAutoNum type="arabicPeriod"/>
            </a:pPr>
            <a:r>
              <a:rPr lang="en-US">
                <a:solidFill>
                  <a:srgbClr val="0432FF"/>
                </a:solidFill>
                <a:latin typeface="Arial"/>
                <a:cs typeface="Arial"/>
              </a:rPr>
              <a:t> Global Influences of Microbes </a:t>
            </a:r>
          </a:p>
          <a:p>
            <a:pPr lvl="1" indent="-341630">
              <a:buAutoNum type="arabicPeriod"/>
            </a:pPr>
            <a:r>
              <a:rPr lang="en-US">
                <a:solidFill>
                  <a:srgbClr val="0432FF"/>
                </a:solidFill>
                <a:latin typeface="Arial"/>
                <a:cs typeface="Arial"/>
              </a:rPr>
              <a:t> Fundamentals in Microbiology </a:t>
            </a:r>
          </a:p>
          <a:p>
            <a:pPr lvl="1" indent="-341630">
              <a:buAutoNum type="arabicPeriod"/>
            </a:pPr>
            <a:r>
              <a:rPr lang="en-US">
                <a:latin typeface="Arial"/>
                <a:cs typeface="Arial"/>
              </a:rPr>
              <a:t> </a:t>
            </a:r>
            <a:r>
              <a:rPr lang="en-US">
                <a:solidFill>
                  <a:schemeClr val="accent2"/>
                </a:solidFill>
                <a:latin typeface="Arial"/>
                <a:cs typeface="Arial"/>
              </a:rPr>
              <a:t>Fundamentals in Immunology </a:t>
            </a:r>
          </a:p>
          <a:p>
            <a:pPr lvl="1" indent="-341630">
              <a:buAutoNum type="arabicPeriod"/>
            </a:pPr>
            <a:r>
              <a:rPr lang="en-US">
                <a:solidFill>
                  <a:srgbClr val="0432FF"/>
                </a:solidFill>
                <a:latin typeface="Arial"/>
                <a:cs typeface="Arial"/>
              </a:rPr>
              <a:t> Infection Biology </a:t>
            </a:r>
          </a:p>
          <a:p>
            <a:pPr lvl="1" indent="-341630">
              <a:buAutoNum type="arabicPeriod"/>
            </a:pPr>
            <a:r>
              <a:rPr lang="en-US">
                <a:latin typeface="Arial"/>
                <a:cs typeface="Arial"/>
              </a:rPr>
              <a:t> </a:t>
            </a:r>
            <a:r>
              <a:rPr lang="en-US">
                <a:solidFill>
                  <a:schemeClr val="accent2"/>
                </a:solidFill>
                <a:latin typeface="Arial"/>
                <a:cs typeface="Arial"/>
              </a:rPr>
              <a:t>Immunology in action </a:t>
            </a:r>
          </a:p>
          <a:p>
            <a:pPr lvl="1" indent="-341630">
              <a:buAutoNum type="arabicPeriod"/>
            </a:pPr>
            <a:r>
              <a:rPr lang="en-US">
                <a:latin typeface="Arial"/>
                <a:cs typeface="Arial"/>
              </a:rPr>
              <a:t> </a:t>
            </a:r>
            <a:r>
              <a:rPr lang="en-US">
                <a:solidFill>
                  <a:srgbClr val="942093"/>
                </a:solidFill>
                <a:latin typeface="Arial"/>
                <a:cs typeface="Arial"/>
              </a:rPr>
              <a:t>Careers and Employability </a:t>
            </a:r>
          </a:p>
          <a:p>
            <a:pPr lvl="1" indent="-341630"/>
            <a:endParaRPr lang="en-US">
              <a:latin typeface="Arial"/>
              <a:cs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7983ADD-E5F3-EE13-5DAE-157A1C387FF2}"/>
              </a:ext>
            </a:extLst>
          </p:cNvPr>
          <p:cNvGrpSpPr/>
          <p:nvPr/>
        </p:nvGrpSpPr>
        <p:grpSpPr>
          <a:xfrm>
            <a:off x="10829997" y="3546063"/>
            <a:ext cx="1109753" cy="3090795"/>
            <a:chOff x="10829997" y="3546063"/>
            <a:chExt cx="1109753" cy="309079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C63BE03-41E1-8329-236F-03670C99F941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259" y="428563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D7F0E1B-D3A6-18CE-3318-0A4D62533FCB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11517216" y="4924955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722DD28-6A27-15C2-9749-0AE323FC90DA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11245302" y="4924955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EE31E43-8BA6-D219-1766-B603C8C57FC3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11517216" y="52212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C6EDF91-AC2B-3641-C218-54D1C36DA705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11245302" y="52212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68CB1D7-6710-8486-8B4B-4BC6F467B969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11245302" y="4635684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8E2281F-0475-8531-6390-938AA946B508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11516295" y="46354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712C72F-83AD-1C91-EBC9-E537C0ABB1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3546063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0906C0F-D577-61B1-F062-6E086B84E2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394837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B3F0F8-6D30-C335-CA2C-342F90950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4350689"/>
              <a:ext cx="324423" cy="324423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762164B-24F7-11D5-48F1-09CE9428A7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9048" y="4943415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14615FC-C55F-01A2-E9F3-0E86FE289E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1741" y="552986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1EBF397-EF66-8E68-0F24-C221B667E3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4215" y="4651394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4CE3F7C-818D-FB14-3384-8C319CA8D8C0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10943880" y="4651394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E1E95E9-4C81-D983-3360-BBF895E07BFC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1494215" y="523543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3144D2D-D65E-05DA-0679-09644AC7040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943880" y="523543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0D67C2-093A-771D-6C0B-133446002C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29997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BEE85DD-4CF1-3B7D-B2BC-D9A0845330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2662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930A1D1-D1E1-4EB8-32DE-2E8B3EDD13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15327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5CC6B06-801D-6029-2158-8492E0359C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1741" y="6312435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2869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EB5FD-0392-9450-D0F3-C7C103B17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410" y="248006"/>
            <a:ext cx="10854907" cy="632788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92D050"/>
                </a:solidFill>
              </a:rPr>
              <a:t>Level 3 Medical Microbiology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7983ADD-E5F3-EE13-5DAE-157A1C387FF2}"/>
              </a:ext>
            </a:extLst>
          </p:cNvPr>
          <p:cNvGrpSpPr/>
          <p:nvPr/>
        </p:nvGrpSpPr>
        <p:grpSpPr>
          <a:xfrm>
            <a:off x="10829997" y="3546063"/>
            <a:ext cx="1109753" cy="3090795"/>
            <a:chOff x="10829997" y="3546063"/>
            <a:chExt cx="1109753" cy="309079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C63BE03-41E1-8329-236F-03670C99F941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259" y="428563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D7F0E1B-D3A6-18CE-3318-0A4D62533FCB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11517216" y="4924955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722DD28-6A27-15C2-9749-0AE323FC90DA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11245302" y="4924955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EE31E43-8BA6-D219-1766-B603C8C57FC3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11517216" y="52212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C6EDF91-AC2B-3641-C218-54D1C36DA705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11245302" y="52212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68CB1D7-6710-8486-8B4B-4BC6F467B969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11245302" y="4635684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8E2281F-0475-8531-6390-938AA946B508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11516295" y="46354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712C72F-83AD-1C91-EBC9-E537C0ABB1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3546063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0906C0F-D577-61B1-F062-6E086B84E2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394837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B3F0F8-6D30-C335-CA2C-342F90950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4350689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762164B-24F7-11D5-48F1-09CE9428A7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9048" y="4943415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14615FC-C55F-01A2-E9F3-0E86FE289E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1741" y="552986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1EBF397-EF66-8E68-0F24-C221B667E3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4215" y="4651394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4CE3F7C-818D-FB14-3384-8C319CA8D8C0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10943880" y="4651394"/>
              <a:ext cx="324423" cy="324423"/>
            </a:xfrm>
            <a:prstGeom prst="ellipse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E1E95E9-4C81-D983-3360-BBF895E07BFC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1494215" y="523543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3144D2D-D65E-05DA-0679-09644AC7040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943880" y="523543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0D67C2-093A-771D-6C0B-133446002C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29997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BEE85DD-4CF1-3B7D-B2BC-D9A0845330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2662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930A1D1-D1E1-4EB8-32DE-2E8B3EDD13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15327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5CC6B06-801D-6029-2158-8492E0359C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1741" y="6312435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4ED1FCB-2225-70D8-E3B6-8D792393F7D2}"/>
              </a:ext>
            </a:extLst>
          </p:cNvPr>
          <p:cNvSpPr txBox="1">
            <a:spLocks/>
          </p:cNvSpPr>
          <p:nvPr/>
        </p:nvSpPr>
        <p:spPr>
          <a:xfrm>
            <a:off x="176388" y="973448"/>
            <a:ext cx="12048661" cy="1056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294FF"/>
              </a:buClr>
              <a:buSzPct val="140000"/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3420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D1B1B"/>
              </a:buClr>
              <a:buSzPct val="140000"/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0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ct val="140000"/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3420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92D050"/>
              </a:buClr>
              <a:buSzPct val="140000"/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3420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140000"/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200" b="1">
                <a:solidFill>
                  <a:srgbClr val="0070C0"/>
                </a:solidFill>
              </a:rPr>
              <a:t>Study the process of infection from first contact with a pathogen to final outcome</a:t>
            </a:r>
          </a:p>
          <a:p>
            <a:pPr algn="ctr"/>
            <a:r>
              <a:rPr lang="en-GB" sz="2200" b="1">
                <a:solidFill>
                  <a:srgbClr val="0070C0"/>
                </a:solidFill>
              </a:rPr>
              <a:t>30-60 students, 47 staff, 3 GTA’s per lab</a:t>
            </a:r>
          </a:p>
        </p:txBody>
      </p:sp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644BCFB3-900E-2EF4-2E2A-A71879ACF216}"/>
              </a:ext>
            </a:extLst>
          </p:cNvPr>
          <p:cNvGrpSpPr/>
          <p:nvPr/>
        </p:nvGrpSpPr>
        <p:grpSpPr>
          <a:xfrm>
            <a:off x="465903" y="4634693"/>
            <a:ext cx="3181057" cy="1993531"/>
            <a:chOff x="3421942" y="1378583"/>
            <a:chExt cx="2385793" cy="1495148"/>
          </a:xfrm>
        </p:grpSpPr>
        <p:grpSp>
          <p:nvGrpSpPr>
            <p:cNvPr id="1047" name="Group 1046">
              <a:extLst>
                <a:ext uri="{FF2B5EF4-FFF2-40B4-BE49-F238E27FC236}">
                  <a16:creationId xmlns:a16="http://schemas.microsoft.com/office/drawing/2014/main" id="{8FEA0D95-D5EB-C764-9D30-11773163E1BA}"/>
                </a:ext>
              </a:extLst>
            </p:cNvPr>
            <p:cNvGrpSpPr/>
            <p:nvPr/>
          </p:nvGrpSpPr>
          <p:grpSpPr>
            <a:xfrm>
              <a:off x="3421942" y="1378583"/>
              <a:ext cx="2385793" cy="864096"/>
              <a:chOff x="3373857" y="2859782"/>
              <a:chExt cx="2385793" cy="864096"/>
            </a:xfrm>
          </p:grpSpPr>
          <p:sp>
            <p:nvSpPr>
              <p:cNvPr id="1050" name="Rounded Rectangle 10">
                <a:extLst>
                  <a:ext uri="{FF2B5EF4-FFF2-40B4-BE49-F238E27FC236}">
                    <a16:creationId xmlns:a16="http://schemas.microsoft.com/office/drawing/2014/main" id="{7534832B-B906-7B7D-3801-6E0120AB84BB}"/>
                  </a:ext>
                </a:extLst>
              </p:cNvPr>
              <p:cNvSpPr/>
              <p:nvPr/>
            </p:nvSpPr>
            <p:spPr bwMode="auto">
              <a:xfrm>
                <a:off x="3419872" y="2859782"/>
                <a:ext cx="2304256" cy="864096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200"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51" name="TextBox 1050">
                <a:extLst>
                  <a:ext uri="{FF2B5EF4-FFF2-40B4-BE49-F238E27FC236}">
                    <a16:creationId xmlns:a16="http://schemas.microsoft.com/office/drawing/2014/main" id="{DD72CA6A-DCE9-178B-837F-DB1CCD41B52E}"/>
                  </a:ext>
                </a:extLst>
              </p:cNvPr>
              <p:cNvSpPr txBox="1"/>
              <p:nvPr/>
            </p:nvSpPr>
            <p:spPr>
              <a:xfrm>
                <a:off x="3373857" y="2954509"/>
                <a:ext cx="2385793" cy="623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Host</a:t>
                </a:r>
              </a:p>
              <a:p>
                <a:pPr algn="ctr"/>
                <a:r>
                  <a:rPr lang="en-GB" sz="24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Immune Response</a:t>
                </a:r>
              </a:p>
            </p:txBody>
          </p:sp>
        </p:grpSp>
        <p:pic>
          <p:nvPicPr>
            <p:cNvPr id="1048" name="Picture 1047">
              <a:extLst>
                <a:ext uri="{FF2B5EF4-FFF2-40B4-BE49-F238E27FC236}">
                  <a16:creationId xmlns:a16="http://schemas.microsoft.com/office/drawing/2014/main" id="{BDCD7B44-9511-43CB-22B0-099006F895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54" t="64000" r="35383" b="6601"/>
            <a:stretch/>
          </p:blipFill>
          <p:spPr>
            <a:xfrm>
              <a:off x="4842899" y="2292998"/>
              <a:ext cx="565777" cy="516579"/>
            </a:xfrm>
            <a:prstGeom prst="rect">
              <a:avLst/>
            </a:prstGeom>
          </p:spPr>
        </p:pic>
        <p:pic>
          <p:nvPicPr>
            <p:cNvPr id="1049" name="Picture 1048">
              <a:extLst>
                <a:ext uri="{FF2B5EF4-FFF2-40B4-BE49-F238E27FC236}">
                  <a16:creationId xmlns:a16="http://schemas.microsoft.com/office/drawing/2014/main" id="{8602A94A-F8F0-F975-020C-B00C043F0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170" y="2308042"/>
              <a:ext cx="725681" cy="565689"/>
            </a:xfrm>
            <a:prstGeom prst="rect">
              <a:avLst/>
            </a:prstGeom>
          </p:spPr>
        </p:pic>
      </p:grpSp>
      <p:grpSp>
        <p:nvGrpSpPr>
          <p:cNvPr id="1058" name="Group 1057">
            <a:extLst>
              <a:ext uri="{FF2B5EF4-FFF2-40B4-BE49-F238E27FC236}">
                <a16:creationId xmlns:a16="http://schemas.microsoft.com/office/drawing/2014/main" id="{BF646A19-F153-BB53-A96F-66A4600BC921}"/>
              </a:ext>
            </a:extLst>
          </p:cNvPr>
          <p:cNvGrpSpPr/>
          <p:nvPr/>
        </p:nvGrpSpPr>
        <p:grpSpPr>
          <a:xfrm>
            <a:off x="7511983" y="4644970"/>
            <a:ext cx="3072341" cy="2143638"/>
            <a:chOff x="6132253" y="1378583"/>
            <a:chExt cx="2304256" cy="1607728"/>
          </a:xfrm>
        </p:grpSpPr>
        <p:grpSp>
          <p:nvGrpSpPr>
            <p:cNvPr id="1059" name="Group 1058">
              <a:extLst>
                <a:ext uri="{FF2B5EF4-FFF2-40B4-BE49-F238E27FC236}">
                  <a16:creationId xmlns:a16="http://schemas.microsoft.com/office/drawing/2014/main" id="{E60E39CC-E149-D36B-FD4D-3D1B08F4435B}"/>
                </a:ext>
              </a:extLst>
            </p:cNvPr>
            <p:cNvGrpSpPr/>
            <p:nvPr/>
          </p:nvGrpSpPr>
          <p:grpSpPr>
            <a:xfrm>
              <a:off x="6132253" y="1378583"/>
              <a:ext cx="2304256" cy="864096"/>
              <a:chOff x="6084168" y="2859782"/>
              <a:chExt cx="2304256" cy="864096"/>
            </a:xfrm>
          </p:grpSpPr>
          <p:sp>
            <p:nvSpPr>
              <p:cNvPr id="1062" name="Rounded Rectangle 11">
                <a:extLst>
                  <a:ext uri="{FF2B5EF4-FFF2-40B4-BE49-F238E27FC236}">
                    <a16:creationId xmlns:a16="http://schemas.microsoft.com/office/drawing/2014/main" id="{C9E7DC68-38FA-E952-D5B5-0BA397DF02E8}"/>
                  </a:ext>
                </a:extLst>
              </p:cNvPr>
              <p:cNvSpPr/>
              <p:nvPr/>
            </p:nvSpPr>
            <p:spPr bwMode="auto">
              <a:xfrm>
                <a:off x="6084168" y="2859782"/>
                <a:ext cx="2304256" cy="864096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200"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63" name="TextBox 1062">
                <a:extLst>
                  <a:ext uri="{FF2B5EF4-FFF2-40B4-BE49-F238E27FC236}">
                    <a16:creationId xmlns:a16="http://schemas.microsoft.com/office/drawing/2014/main" id="{6DD6F313-3D13-CC5F-20D7-3DA734292E1F}"/>
                  </a:ext>
                </a:extLst>
              </p:cNvPr>
              <p:cNvSpPr txBox="1"/>
              <p:nvPr/>
            </p:nvSpPr>
            <p:spPr>
              <a:xfrm>
                <a:off x="6228184" y="2962331"/>
                <a:ext cx="2016224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Diagnostics/ Therapeutics</a:t>
                </a:r>
              </a:p>
            </p:txBody>
          </p:sp>
        </p:grpSp>
        <p:pic>
          <p:nvPicPr>
            <p:cNvPr id="1060" name="Picture 1059">
              <a:extLst>
                <a:ext uri="{FF2B5EF4-FFF2-40B4-BE49-F238E27FC236}">
                  <a16:creationId xmlns:a16="http://schemas.microsoft.com/office/drawing/2014/main" id="{8EDA0B58-706E-17E1-9C09-41221A46D2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84" t="2821" r="8132" b="2045"/>
            <a:stretch/>
          </p:blipFill>
          <p:spPr>
            <a:xfrm>
              <a:off x="6214904" y="2337074"/>
              <a:ext cx="808535" cy="649237"/>
            </a:xfrm>
            <a:prstGeom prst="rect">
              <a:avLst/>
            </a:prstGeom>
          </p:spPr>
        </p:pic>
        <p:pic>
          <p:nvPicPr>
            <p:cNvPr id="1061" name="Picture 2" descr="Image result for antimicrobial resistance cartoon">
              <a:extLst>
                <a:ext uri="{FF2B5EF4-FFF2-40B4-BE49-F238E27FC236}">
                  <a16:creationId xmlns:a16="http://schemas.microsoft.com/office/drawing/2014/main" id="{4712B9F0-3507-E5C7-AB54-2B28658E5D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0949" y="2356187"/>
              <a:ext cx="1116369" cy="49616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83" name="Group 1082">
            <a:extLst>
              <a:ext uri="{FF2B5EF4-FFF2-40B4-BE49-F238E27FC236}">
                <a16:creationId xmlns:a16="http://schemas.microsoft.com/office/drawing/2014/main" id="{40482DDF-EB0E-2BF6-A10F-C4CFA0E72D9B}"/>
              </a:ext>
            </a:extLst>
          </p:cNvPr>
          <p:cNvGrpSpPr/>
          <p:nvPr/>
        </p:nvGrpSpPr>
        <p:grpSpPr>
          <a:xfrm>
            <a:off x="4092356" y="4634693"/>
            <a:ext cx="3072341" cy="1975301"/>
            <a:chOff x="4092356" y="4634693"/>
            <a:chExt cx="3072341" cy="1975301"/>
          </a:xfrm>
        </p:grpSpPr>
        <p:grpSp>
          <p:nvGrpSpPr>
            <p:cNvPr id="1053" name="Group 1052">
              <a:extLst>
                <a:ext uri="{FF2B5EF4-FFF2-40B4-BE49-F238E27FC236}">
                  <a16:creationId xmlns:a16="http://schemas.microsoft.com/office/drawing/2014/main" id="{902649D3-4ABA-11E5-E493-1F5A69E0159D}"/>
                </a:ext>
              </a:extLst>
            </p:cNvPr>
            <p:cNvGrpSpPr/>
            <p:nvPr/>
          </p:nvGrpSpPr>
          <p:grpSpPr>
            <a:xfrm>
              <a:off x="4092356" y="4634693"/>
              <a:ext cx="3072341" cy="1152128"/>
              <a:chOff x="3419872" y="2859782"/>
              <a:chExt cx="2304256" cy="864096"/>
            </a:xfrm>
          </p:grpSpPr>
          <p:sp>
            <p:nvSpPr>
              <p:cNvPr id="1056" name="Rounded Rectangle 10">
                <a:extLst>
                  <a:ext uri="{FF2B5EF4-FFF2-40B4-BE49-F238E27FC236}">
                    <a16:creationId xmlns:a16="http://schemas.microsoft.com/office/drawing/2014/main" id="{433B66BC-587A-7391-AEFC-F37CBBFAD31D}"/>
                  </a:ext>
                </a:extLst>
              </p:cNvPr>
              <p:cNvSpPr/>
              <p:nvPr/>
            </p:nvSpPr>
            <p:spPr bwMode="auto">
              <a:xfrm>
                <a:off x="3419872" y="2859782"/>
                <a:ext cx="2304256" cy="864096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200"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57" name="TextBox 1056">
                <a:extLst>
                  <a:ext uri="{FF2B5EF4-FFF2-40B4-BE49-F238E27FC236}">
                    <a16:creationId xmlns:a16="http://schemas.microsoft.com/office/drawing/2014/main" id="{EBAD72CB-4462-92AA-96D8-1E92C6318A64}"/>
                  </a:ext>
                </a:extLst>
              </p:cNvPr>
              <p:cNvSpPr txBox="1"/>
              <p:nvPr/>
            </p:nvSpPr>
            <p:spPr>
              <a:xfrm>
                <a:off x="3563888" y="2968664"/>
                <a:ext cx="2016224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Evasion of Immunity</a:t>
                </a:r>
              </a:p>
            </p:txBody>
          </p:sp>
        </p:grpSp>
        <p:pic>
          <p:nvPicPr>
            <p:cNvPr id="1067" name="Picture 1066" descr="Text&#10;&#10;Description automatically generated">
              <a:extLst>
                <a:ext uri="{FF2B5EF4-FFF2-40B4-BE49-F238E27FC236}">
                  <a16:creationId xmlns:a16="http://schemas.microsoft.com/office/drawing/2014/main" id="{7BB473FC-BF8A-07E4-F4D0-68E1BABEA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7495" y="5834118"/>
              <a:ext cx="1191227" cy="775876"/>
            </a:xfrm>
            <a:prstGeom prst="rect">
              <a:avLst/>
            </a:prstGeom>
          </p:spPr>
        </p:pic>
      </p:grpSp>
      <p:grpSp>
        <p:nvGrpSpPr>
          <p:cNvPr id="1085" name="Group 1084">
            <a:extLst>
              <a:ext uri="{FF2B5EF4-FFF2-40B4-BE49-F238E27FC236}">
                <a16:creationId xmlns:a16="http://schemas.microsoft.com/office/drawing/2014/main" id="{00C0BB8C-9C3A-9B43-06B3-6A301B080A6B}"/>
              </a:ext>
            </a:extLst>
          </p:cNvPr>
          <p:cNvGrpSpPr/>
          <p:nvPr/>
        </p:nvGrpSpPr>
        <p:grpSpPr>
          <a:xfrm>
            <a:off x="578312" y="1966717"/>
            <a:ext cx="5713243" cy="2219177"/>
            <a:chOff x="578312" y="1966717"/>
            <a:chExt cx="5713243" cy="2219177"/>
          </a:xfrm>
        </p:grpSpPr>
        <p:sp>
          <p:nvSpPr>
            <p:cNvPr id="1076" name="TextBox 1075">
              <a:extLst>
                <a:ext uri="{FF2B5EF4-FFF2-40B4-BE49-F238E27FC236}">
                  <a16:creationId xmlns:a16="http://schemas.microsoft.com/office/drawing/2014/main" id="{08650441-0BBC-532A-489C-676AF3FE059F}"/>
                </a:ext>
              </a:extLst>
            </p:cNvPr>
            <p:cNvSpPr txBox="1"/>
            <p:nvPr/>
          </p:nvSpPr>
          <p:spPr>
            <a:xfrm>
              <a:off x="4379650" y="2099912"/>
              <a:ext cx="14809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Key Players</a:t>
              </a:r>
            </a:p>
          </p:txBody>
        </p:sp>
        <p:grpSp>
          <p:nvGrpSpPr>
            <p:cNvPr id="1084" name="Group 1083">
              <a:extLst>
                <a:ext uri="{FF2B5EF4-FFF2-40B4-BE49-F238E27FC236}">
                  <a16:creationId xmlns:a16="http://schemas.microsoft.com/office/drawing/2014/main" id="{C80E06C0-E930-160F-FDB0-59FFA7B61526}"/>
                </a:ext>
              </a:extLst>
            </p:cNvPr>
            <p:cNvGrpSpPr/>
            <p:nvPr/>
          </p:nvGrpSpPr>
          <p:grpSpPr>
            <a:xfrm>
              <a:off x="578312" y="1966717"/>
              <a:ext cx="5713243" cy="2219177"/>
              <a:chOff x="578312" y="1966717"/>
              <a:chExt cx="5713243" cy="2219177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BA639548-0654-64CA-03A4-5600941E07C7}"/>
                  </a:ext>
                </a:extLst>
              </p:cNvPr>
              <p:cNvGrpSpPr/>
              <p:nvPr/>
            </p:nvGrpSpPr>
            <p:grpSpPr>
              <a:xfrm>
                <a:off x="578312" y="1966717"/>
                <a:ext cx="5713243" cy="2219177"/>
                <a:chOff x="29685" y="1281128"/>
                <a:chExt cx="4284932" cy="1664383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29168926-B8B6-31BE-5400-44324D7399D1}"/>
                    </a:ext>
                  </a:extLst>
                </p:cNvPr>
                <p:cNvGrpSpPr/>
                <p:nvPr/>
              </p:nvGrpSpPr>
              <p:grpSpPr>
                <a:xfrm>
                  <a:off x="29685" y="1281128"/>
                  <a:ext cx="4170931" cy="1009745"/>
                  <a:chOff x="-42323" y="2762327"/>
                  <a:chExt cx="4170931" cy="1009745"/>
                </a:xfrm>
              </p:grpSpPr>
              <p:sp>
                <p:nvSpPr>
                  <p:cNvPr id="1028" name="Rounded Rectangle 9">
                    <a:extLst>
                      <a:ext uri="{FF2B5EF4-FFF2-40B4-BE49-F238E27FC236}">
                        <a16:creationId xmlns:a16="http://schemas.microsoft.com/office/drawing/2014/main" id="{FDFC8A55-FB5F-7A4A-7AA7-34ABAACE3F6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42323" y="2849958"/>
                    <a:ext cx="2304256" cy="864096"/>
                  </a:xfrm>
                  <a:prstGeom prst="roundRect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121920" tIns="60960" rIns="121920" bIns="6096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7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3200">
                      <a:latin typeface="Arial" charset="0"/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1029" name="TextBox 1028">
                    <a:extLst>
                      <a:ext uri="{FF2B5EF4-FFF2-40B4-BE49-F238E27FC236}">
                        <a16:creationId xmlns:a16="http://schemas.microsoft.com/office/drawing/2014/main" id="{F8C501D7-08F7-41BA-A23F-39C9DA25AFA6}"/>
                      </a:ext>
                    </a:extLst>
                  </p:cNvPr>
                  <p:cNvSpPr txBox="1"/>
                  <p:nvPr/>
                </p:nvSpPr>
                <p:spPr>
                  <a:xfrm>
                    <a:off x="107504" y="2922940"/>
                    <a:ext cx="2016224" cy="6232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2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Knowledge of pathogens</a:t>
                    </a:r>
                  </a:p>
                </p:txBody>
              </p:sp>
              <p:sp>
                <p:nvSpPr>
                  <p:cNvPr id="1068" name="Rounded Rectangle 9">
                    <a:extLst>
                      <a:ext uri="{FF2B5EF4-FFF2-40B4-BE49-F238E27FC236}">
                        <a16:creationId xmlns:a16="http://schemas.microsoft.com/office/drawing/2014/main" id="{4F871C0F-117B-4DB4-492A-BBE7692BDDA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24072" y="2762327"/>
                    <a:ext cx="1504536" cy="479184"/>
                  </a:xfrm>
                  <a:prstGeom prst="roundRect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121920" tIns="60960" rIns="121920" bIns="6096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7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3200">
                      <a:latin typeface="Arial" charset="0"/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1069" name="Rounded Rectangle 9">
                    <a:extLst>
                      <a:ext uri="{FF2B5EF4-FFF2-40B4-BE49-F238E27FC236}">
                        <a16:creationId xmlns:a16="http://schemas.microsoft.com/office/drawing/2014/main" id="{9B2A086C-4799-0B3A-024D-99F0BEB8935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11069" y="3292888"/>
                    <a:ext cx="1504536" cy="479184"/>
                  </a:xfrm>
                  <a:prstGeom prst="roundRect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121920" tIns="60960" rIns="121920" bIns="6096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7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3200">
                      <a:latin typeface="Arial" charset="0"/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</p:grpSp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67EAF6FE-A553-14E7-EC98-A792D16C1D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30" t="553" r="70129" b="64104"/>
                <a:stretch/>
              </p:blipFill>
              <p:spPr>
                <a:xfrm>
                  <a:off x="434452" y="2306435"/>
                  <a:ext cx="599987" cy="626449"/>
                </a:xfrm>
                <a:prstGeom prst="rect">
                  <a:avLst/>
                </a:prstGeom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7D21134B-4950-AEDE-8E9D-324496E47B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5959" b="89378" l="10000" r="96207">
                              <a14:foregroundMark x1="92586" y1="77461" x2="92586" y2="77461"/>
                              <a14:foregroundMark x1="96207" y1="78497" x2="96207" y2="78497"/>
                              <a14:foregroundMark x1="22414" y1="5959" x2="22414" y2="595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519" b="10171"/>
                <a:stretch/>
              </p:blipFill>
              <p:spPr>
                <a:xfrm>
                  <a:off x="2522713" y="2391980"/>
                  <a:ext cx="661112" cy="479183"/>
                </a:xfrm>
                <a:prstGeom prst="rect">
                  <a:avLst/>
                </a:prstGeom>
              </p:spPr>
            </p:pic>
            <p:pic>
              <p:nvPicPr>
                <p:cNvPr id="1024" name="Picture 1023">
                  <a:extLst>
                    <a:ext uri="{FF2B5EF4-FFF2-40B4-BE49-F238E27FC236}">
                      <a16:creationId xmlns:a16="http://schemas.microsoft.com/office/drawing/2014/main" id="{F806C15D-2200-2ADC-DFCB-45B43E69B0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93" b="97268" l="2182" r="95273">
                              <a14:foregroundMark x1="40000" y1="87432" x2="40000" y2="87432"/>
                              <a14:foregroundMark x1="40000" y1="87978" x2="42182" y2="81967"/>
                              <a14:foregroundMark x1="34182" y1="75956" x2="33455" y2="73770"/>
                              <a14:foregroundMark x1="30909" y1="75410" x2="29818" y2="72678"/>
                              <a14:foregroundMark x1="53455" y1="77596" x2="53818" y2="76503"/>
                              <a14:foregroundMark x1="73091" y1="48087" x2="73091" y2="48087"/>
                              <a14:foregroundMark x1="82545" y1="44809" x2="82545" y2="44809"/>
                              <a14:foregroundMark x1="86909" y1="37158" x2="86909" y2="37158"/>
                              <a14:foregroundMark x1="67273" y1="14754" x2="67273" y2="14754"/>
                              <a14:foregroundMark x1="73091" y1="14208" x2="73091" y2="14208"/>
                              <a14:foregroundMark x1="50545" y1="84153" x2="50545" y2="84153"/>
                              <a14:foregroundMark x1="16727" y1="21311" x2="16727" y2="21311"/>
                              <a14:foregroundMark x1="16727" y1="30601" x2="16727" y2="30601"/>
                              <a14:foregroundMark x1="12364" y1="40437" x2="12364" y2="40437"/>
                              <a14:foregroundMark x1="12364" y1="47541" x2="12364" y2="47541"/>
                              <a14:foregroundMark x1="81091" y1="59563" x2="81091" y2="59563"/>
                              <a14:foregroundMark x1="78182" y1="53552" x2="78182" y2="53552"/>
                              <a14:foregroundMark x1="70545" y1="34973" x2="70545" y2="34973"/>
                              <a14:foregroundMark x1="70909" y1="44809" x2="70909" y2="44809"/>
                              <a14:foregroundMark x1="70182" y1="49180" x2="70182" y2="49180"/>
                              <a14:foregroundMark x1="23636" y1="25137" x2="23636" y2="25137"/>
                              <a14:foregroundMark x1="40000" y1="6557" x2="40000" y2="6557"/>
                              <a14:foregroundMark x1="33091" y1="3279" x2="33091" y2="3279"/>
                              <a14:foregroundMark x1="76000" y1="79235" x2="76000" y2="79235"/>
                              <a14:foregroundMark x1="71273" y1="79235" x2="71273" y2="79235"/>
                              <a14:foregroundMark x1="61091" y1="75956" x2="61091" y2="75956"/>
                              <a14:foregroundMark x1="64000" y1="86339" x2="64000" y2="86339"/>
                              <a14:foregroundMark x1="40364" y1="93443" x2="40364" y2="93443"/>
                              <a14:foregroundMark x1="38909" y1="97268" x2="38909" y2="97268"/>
                              <a14:foregroundMark x1="13818" y1="71038" x2="13818" y2="71038"/>
                              <a14:foregroundMark x1="24727" y1="89617" x2="24727" y2="89617"/>
                              <a14:foregroundMark x1="30909" y1="80874" x2="30909" y2="80874"/>
                              <a14:foregroundMark x1="32000" y1="84153" x2="32000" y2="84153"/>
                              <a14:foregroundMark x1="45091" y1="89071" x2="45091" y2="89071"/>
                              <a14:foregroundMark x1="26909" y1="77049" x2="26909" y2="77049"/>
                              <a14:foregroundMark x1="17818" y1="66667" x2="17818" y2="66667"/>
                              <a14:foregroundMark x1="15636" y1="73770" x2="15636" y2="73770"/>
                              <a14:foregroundMark x1="2545" y1="37705" x2="2545" y2="37705"/>
                              <a14:foregroundMark x1="21455" y1="12568" x2="21455" y2="12568"/>
                              <a14:foregroundMark x1="4364" y1="13115" x2="4364" y2="13115"/>
                              <a14:foregroundMark x1="78545" y1="48087" x2="78545" y2="48087"/>
                              <a14:foregroundMark x1="67273" y1="92350" x2="67273" y2="92350"/>
                              <a14:foregroundMark x1="78182" y1="92350" x2="78182" y2="92350"/>
                              <a14:foregroundMark x1="80364" y1="92350" x2="80364" y2="92350"/>
                              <a14:foregroundMark x1="76000" y1="64481" x2="76000" y2="64481"/>
                              <a14:foregroundMark x1="8364" y1="77596" x2="8364" y2="77596"/>
                              <a14:foregroundMark x1="25818" y1="95082" x2="25818" y2="95082"/>
                              <a14:foregroundMark x1="6909" y1="39344" x2="6909" y2="39344"/>
                              <a14:foregroundMark x1="6909" y1="48634" x2="6909" y2="48634"/>
                              <a14:foregroundMark x1="15273" y1="61202" x2="15273" y2="61202"/>
                              <a14:foregroundMark x1="2909" y1="74317" x2="2909" y2="74317"/>
                              <a14:foregroundMark x1="95273" y1="84153" x2="95273" y2="84153"/>
                              <a14:foregroundMark x1="79273" y1="1093" x2="79273" y2="109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0101"/>
                <a:stretch/>
              </p:blipFill>
              <p:spPr>
                <a:xfrm>
                  <a:off x="3534154" y="2330802"/>
                  <a:ext cx="780463" cy="577717"/>
                </a:xfrm>
                <a:prstGeom prst="rect">
                  <a:avLst/>
                </a:prstGeom>
              </p:spPr>
            </p:pic>
            <p:pic>
              <p:nvPicPr>
                <p:cNvPr id="1027" name="Picture 1026">
                  <a:extLst>
                    <a:ext uri="{FF2B5EF4-FFF2-40B4-BE49-F238E27FC236}">
                      <a16:creationId xmlns:a16="http://schemas.microsoft.com/office/drawing/2014/main" id="{FD1D3980-97F5-2123-9A15-6D6147B3B9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20000" b="85333" l="12889" r="88000">
                              <a14:foregroundMark x1="60000" y1="20444" x2="61778" y2="23111"/>
                              <a14:foregroundMark x1="83111" y1="40889" x2="80000" y2="41333"/>
                              <a14:foregroundMark x1="88000" y1="49778" x2="86222" y2="49778"/>
                              <a14:foregroundMark x1="30667" y1="82667" x2="39111" y2="79556"/>
                              <a14:foregroundMark x1="13333" y1="61333" x2="16444" y2="67556"/>
                              <a14:foregroundMark x1="29778" y1="85333" x2="30667" y2="848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080" t="16800" r="9280" b="12641"/>
                <a:stretch/>
              </p:blipFill>
              <p:spPr>
                <a:xfrm>
                  <a:off x="1448020" y="2367039"/>
                  <a:ext cx="661112" cy="578472"/>
                </a:xfrm>
                <a:prstGeom prst="rect">
                  <a:avLst/>
                </a:prstGeom>
              </p:spPr>
            </p:pic>
          </p:grpSp>
          <p:cxnSp>
            <p:nvCxnSpPr>
              <p:cNvPr id="1071" name="Straight Arrow Connector 1070">
                <a:extLst>
                  <a:ext uri="{FF2B5EF4-FFF2-40B4-BE49-F238E27FC236}">
                    <a16:creationId xmlns:a16="http://schemas.microsoft.com/office/drawing/2014/main" id="{3EB55701-B5E6-3CBF-0B61-572588D92D1C}"/>
                  </a:ext>
                </a:extLst>
              </p:cNvPr>
              <p:cNvCxnSpPr>
                <a:cxnSpLocks/>
                <a:endCxn id="1068" idx="1"/>
              </p:cNvCxnSpPr>
              <p:nvPr/>
            </p:nvCxnSpPr>
            <p:spPr>
              <a:xfrm flipV="1">
                <a:off x="3676904" y="2286173"/>
                <a:ext cx="456602" cy="35459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3" name="Straight Arrow Connector 1072">
                <a:extLst>
                  <a:ext uri="{FF2B5EF4-FFF2-40B4-BE49-F238E27FC236}">
                    <a16:creationId xmlns:a16="http://schemas.microsoft.com/office/drawing/2014/main" id="{DC744586-51B9-95D9-7AA1-0A1FD05B5603}"/>
                  </a:ext>
                </a:extLst>
              </p:cNvPr>
              <p:cNvCxnSpPr>
                <a:cxnSpLocks/>
                <a:endCxn id="1069" idx="1"/>
              </p:cNvCxnSpPr>
              <p:nvPr/>
            </p:nvCxnSpPr>
            <p:spPr>
              <a:xfrm>
                <a:off x="3688531" y="2659622"/>
                <a:ext cx="427637" cy="33396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7" name="TextBox 1076">
                <a:extLst>
                  <a:ext uri="{FF2B5EF4-FFF2-40B4-BE49-F238E27FC236}">
                    <a16:creationId xmlns:a16="http://schemas.microsoft.com/office/drawing/2014/main" id="{3583378E-E9D0-B488-3732-FE2CC5A8DFFE}"/>
                  </a:ext>
                </a:extLst>
              </p:cNvPr>
              <p:cNvSpPr txBox="1"/>
              <p:nvPr/>
            </p:nvSpPr>
            <p:spPr>
              <a:xfrm>
                <a:off x="4158673" y="2646878"/>
                <a:ext cx="206877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/>
                  <a:t>Structure and Function</a:t>
                </a:r>
              </a:p>
            </p:txBody>
          </p:sp>
        </p:grpSp>
      </p:grpSp>
      <p:grpSp>
        <p:nvGrpSpPr>
          <p:cNvPr id="1082" name="Group 1081">
            <a:extLst>
              <a:ext uri="{FF2B5EF4-FFF2-40B4-BE49-F238E27FC236}">
                <a16:creationId xmlns:a16="http://schemas.microsoft.com/office/drawing/2014/main" id="{7EFB8A0A-0122-32BF-8FED-D967967A0F32}"/>
              </a:ext>
            </a:extLst>
          </p:cNvPr>
          <p:cNvGrpSpPr/>
          <p:nvPr/>
        </p:nvGrpSpPr>
        <p:grpSpPr>
          <a:xfrm>
            <a:off x="7088071" y="2018632"/>
            <a:ext cx="3072341" cy="1924727"/>
            <a:chOff x="7088071" y="2018632"/>
            <a:chExt cx="3072341" cy="1924727"/>
          </a:xfrm>
        </p:grpSpPr>
        <p:grpSp>
          <p:nvGrpSpPr>
            <p:cNvPr id="1031" name="Group 1030">
              <a:extLst>
                <a:ext uri="{FF2B5EF4-FFF2-40B4-BE49-F238E27FC236}">
                  <a16:creationId xmlns:a16="http://schemas.microsoft.com/office/drawing/2014/main" id="{102ECAB4-9F02-8190-9505-C5951A9392F7}"/>
                </a:ext>
              </a:extLst>
            </p:cNvPr>
            <p:cNvGrpSpPr/>
            <p:nvPr/>
          </p:nvGrpSpPr>
          <p:grpSpPr>
            <a:xfrm>
              <a:off x="7088071" y="2018632"/>
              <a:ext cx="3072341" cy="1152128"/>
              <a:chOff x="-1651275" y="3218870"/>
              <a:chExt cx="2304256" cy="864096"/>
            </a:xfrm>
          </p:grpSpPr>
          <p:sp>
            <p:nvSpPr>
              <p:cNvPr id="1036" name="Rounded Rectangle 9">
                <a:extLst>
                  <a:ext uri="{FF2B5EF4-FFF2-40B4-BE49-F238E27FC236}">
                    <a16:creationId xmlns:a16="http://schemas.microsoft.com/office/drawing/2014/main" id="{BDFE9F16-0666-77A8-B2EA-4EC84E751185}"/>
                  </a:ext>
                </a:extLst>
              </p:cNvPr>
              <p:cNvSpPr/>
              <p:nvPr/>
            </p:nvSpPr>
            <p:spPr bwMode="auto">
              <a:xfrm>
                <a:off x="-1651275" y="3218870"/>
                <a:ext cx="2304256" cy="864096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200"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37" name="TextBox 1036">
                <a:extLst>
                  <a:ext uri="{FF2B5EF4-FFF2-40B4-BE49-F238E27FC236}">
                    <a16:creationId xmlns:a16="http://schemas.microsoft.com/office/drawing/2014/main" id="{5C59F7D4-9B8C-941C-751B-C8314B1B8C39}"/>
                  </a:ext>
                </a:extLst>
              </p:cNvPr>
              <p:cNvSpPr txBox="1"/>
              <p:nvPr/>
            </p:nvSpPr>
            <p:spPr>
              <a:xfrm>
                <a:off x="-1450267" y="3373846"/>
                <a:ext cx="2016224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Host Pathogen Interactions</a:t>
                </a:r>
              </a:p>
            </p:txBody>
          </p:sp>
        </p:grpSp>
        <p:pic>
          <p:nvPicPr>
            <p:cNvPr id="1079" name="Picture 1078" descr="A picture containing colorful, plastic, decorated&#10;&#10;Description automatically generated">
              <a:extLst>
                <a:ext uri="{FF2B5EF4-FFF2-40B4-BE49-F238E27FC236}">
                  <a16:creationId xmlns:a16="http://schemas.microsoft.com/office/drawing/2014/main" id="{0ECF58FD-3EB7-79E9-7656-883F668BF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1983" y="3340298"/>
              <a:ext cx="1052097" cy="582411"/>
            </a:xfrm>
            <a:prstGeom prst="rect">
              <a:avLst/>
            </a:prstGeom>
          </p:spPr>
        </p:pic>
        <p:pic>
          <p:nvPicPr>
            <p:cNvPr id="1081" name="Picture 1080" descr="Diagram&#10;&#10;Description automatically generated">
              <a:extLst>
                <a:ext uri="{FF2B5EF4-FFF2-40B4-BE49-F238E27FC236}">
                  <a16:creationId xmlns:a16="http://schemas.microsoft.com/office/drawing/2014/main" id="{CB8BF8FA-39B4-3E0B-095B-82B5B92EF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9673" y="3319646"/>
              <a:ext cx="881484" cy="623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000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EB5FD-0392-9450-D0F3-C7C103B17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73" y="152157"/>
            <a:ext cx="10854907" cy="860407"/>
          </a:xfrm>
          <a:ln>
            <a:noFill/>
          </a:ln>
        </p:spPr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Level 3 Immunology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1252B0-9491-958E-7836-FA7E4A6CEC92}"/>
              </a:ext>
            </a:extLst>
          </p:cNvPr>
          <p:cNvGrpSpPr/>
          <p:nvPr/>
        </p:nvGrpSpPr>
        <p:grpSpPr>
          <a:xfrm>
            <a:off x="10829997" y="3546063"/>
            <a:ext cx="1109753" cy="3090795"/>
            <a:chOff x="10829997" y="3546063"/>
            <a:chExt cx="1109753" cy="309079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C63BE03-41E1-8329-236F-03670C99F941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259" y="428563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D7F0E1B-D3A6-18CE-3318-0A4D62533FCB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11517216" y="4924955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722DD28-6A27-15C2-9749-0AE323FC90DA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11245302" y="4924955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EE31E43-8BA6-D219-1766-B603C8C57FC3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11517216" y="52212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C6EDF91-AC2B-3641-C218-54D1C36DA705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11245302" y="52212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68CB1D7-6710-8486-8B4B-4BC6F467B969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11245302" y="4635684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8E2281F-0475-8531-6390-938AA946B508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11516295" y="46354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712C72F-83AD-1C91-EBC9-E537C0ABB1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3546063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0906C0F-D577-61B1-F062-6E086B84E2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394837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B3F0F8-6D30-C335-CA2C-342F90950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4350689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762164B-24F7-11D5-48F1-09CE9428A7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9048" y="4943415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14615FC-C55F-01A2-E9F3-0E86FE289E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1741" y="552986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1EBF397-EF66-8E68-0F24-C221B667E3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4215" y="4651394"/>
              <a:ext cx="324423" cy="32442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4CE3F7C-818D-FB14-3384-8C319CA8D8C0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10943880" y="4651394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E1E95E9-4C81-D983-3360-BBF895E07BFC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1494215" y="523543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3144D2D-D65E-05DA-0679-09644AC7040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943880" y="523543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0D67C2-093A-771D-6C0B-133446002C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29997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BEE85DD-4CF1-3B7D-B2BC-D9A0845330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2662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930A1D1-D1E1-4EB8-32DE-2E8B3EDD13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15327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5CC6B06-801D-6029-2158-8492E0359C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1741" y="6312435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6C4B9E96-483B-EA6E-55C0-68B1F3758D0E}"/>
              </a:ext>
            </a:extLst>
          </p:cNvPr>
          <p:cNvSpPr txBox="1">
            <a:spLocks/>
          </p:cNvSpPr>
          <p:nvPr/>
        </p:nvSpPr>
        <p:spPr>
          <a:xfrm>
            <a:off x="151447" y="909733"/>
            <a:ext cx="11667191" cy="10561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294FF"/>
              </a:buClr>
              <a:buSzPct val="140000"/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3420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D1B1B"/>
              </a:buClr>
              <a:buSzPct val="140000"/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0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ct val="140000"/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3420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92D050"/>
              </a:buClr>
              <a:buSzPct val="140000"/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3420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140000"/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2000" b="1">
                <a:solidFill>
                  <a:srgbClr val="0070C0"/>
                </a:solidFill>
                <a:latin typeface="Calibri"/>
                <a:cs typeface="Calibri"/>
              </a:rPr>
              <a:t>- Builds a strong foundation in fundamental immunology, immunology of infection, and immunopathology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b="1">
                <a:solidFill>
                  <a:srgbClr val="0070C0"/>
                </a:solidFill>
                <a:latin typeface="Calibri"/>
                <a:cs typeface="Calibri"/>
              </a:rPr>
              <a:t>- Develops scientific and transferable skills.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b="1">
                <a:solidFill>
                  <a:srgbClr val="0070C0"/>
                </a:solidFill>
                <a:latin typeface="Calibri"/>
                <a:cs typeface="Calibri"/>
              </a:rPr>
              <a:t>- 30-40 students each year; Away Day at SCENE in October.</a:t>
            </a:r>
            <a:endParaRPr lang="en-GB" sz="2000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846023F-6DDF-130E-5904-CD41B055EC66}"/>
              </a:ext>
            </a:extLst>
          </p:cNvPr>
          <p:cNvGrpSpPr/>
          <p:nvPr/>
        </p:nvGrpSpPr>
        <p:grpSpPr>
          <a:xfrm>
            <a:off x="5260621" y="2000168"/>
            <a:ext cx="2519198" cy="4665166"/>
            <a:chOff x="5260621" y="2000168"/>
            <a:chExt cx="2519198" cy="466516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F4A1AEB-39C5-7F0E-9E48-858F3033028B}"/>
                </a:ext>
              </a:extLst>
            </p:cNvPr>
            <p:cNvGrpSpPr/>
            <p:nvPr/>
          </p:nvGrpSpPr>
          <p:grpSpPr>
            <a:xfrm>
              <a:off x="5678834" y="4667210"/>
              <a:ext cx="2010676" cy="455210"/>
              <a:chOff x="7464973" y="2551210"/>
              <a:chExt cx="2934659" cy="455210"/>
            </a:xfrm>
          </p:grpSpPr>
          <p:sp>
            <p:nvSpPr>
              <p:cNvPr id="66" name="Rounded Rectangle 9">
                <a:extLst>
                  <a:ext uri="{FF2B5EF4-FFF2-40B4-BE49-F238E27FC236}">
                    <a16:creationId xmlns:a16="http://schemas.microsoft.com/office/drawing/2014/main" id="{AD1AC885-E6AE-7D3F-42E3-5548B50739F9}"/>
                  </a:ext>
                </a:extLst>
              </p:cNvPr>
              <p:cNvSpPr/>
              <p:nvPr/>
            </p:nvSpPr>
            <p:spPr bwMode="auto">
              <a:xfrm>
                <a:off x="7489553" y="2551210"/>
                <a:ext cx="2910079" cy="455210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600">
                  <a:solidFill>
                    <a:srgbClr val="7030A0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2305910-0C2F-4135-29C1-FC0669B5D4E0}"/>
                  </a:ext>
                </a:extLst>
              </p:cNvPr>
              <p:cNvSpPr txBox="1"/>
              <p:nvPr/>
            </p:nvSpPr>
            <p:spPr>
              <a:xfrm>
                <a:off x="7464973" y="2615405"/>
                <a:ext cx="2910077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GB" sz="160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Journal Clubs (x5)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EB77412-65F9-8BAC-A2C5-F4697D9B6182}"/>
                </a:ext>
              </a:extLst>
            </p:cNvPr>
            <p:cNvGrpSpPr/>
            <p:nvPr/>
          </p:nvGrpSpPr>
          <p:grpSpPr>
            <a:xfrm>
              <a:off x="5621720" y="5190544"/>
              <a:ext cx="2158099" cy="455210"/>
              <a:chOff x="7408825" y="4042435"/>
              <a:chExt cx="3050237" cy="455210"/>
            </a:xfrm>
          </p:grpSpPr>
          <p:sp>
            <p:nvSpPr>
              <p:cNvPr id="82" name="Rounded Rectangle 9">
                <a:extLst>
                  <a:ext uri="{FF2B5EF4-FFF2-40B4-BE49-F238E27FC236}">
                    <a16:creationId xmlns:a16="http://schemas.microsoft.com/office/drawing/2014/main" id="{84E35BE0-7C8D-C735-01DB-35A3604ED52B}"/>
                  </a:ext>
                </a:extLst>
              </p:cNvPr>
              <p:cNvSpPr/>
              <p:nvPr/>
            </p:nvSpPr>
            <p:spPr bwMode="auto">
              <a:xfrm>
                <a:off x="7489552" y="4042435"/>
                <a:ext cx="2841870" cy="455210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600">
                  <a:solidFill>
                    <a:srgbClr val="0070C0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C3C54284-4EED-C9D1-B6B3-F5DF458D2872}"/>
                  </a:ext>
                </a:extLst>
              </p:cNvPr>
              <p:cNvSpPr txBox="1"/>
              <p:nvPr/>
            </p:nvSpPr>
            <p:spPr>
              <a:xfrm>
                <a:off x="7408825" y="4104684"/>
                <a:ext cx="3050237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GB" sz="1600">
                    <a:solidFill>
                      <a:schemeClr val="accent4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Oral Presentations (x5)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865BBC8-EC42-C752-CBE4-BAB12BA0969B}"/>
                </a:ext>
              </a:extLst>
            </p:cNvPr>
            <p:cNvGrpSpPr/>
            <p:nvPr/>
          </p:nvGrpSpPr>
          <p:grpSpPr>
            <a:xfrm>
              <a:off x="5678834" y="5719288"/>
              <a:ext cx="2039206" cy="455210"/>
              <a:chOff x="7486299" y="4812628"/>
              <a:chExt cx="2893942" cy="455210"/>
            </a:xfrm>
          </p:grpSpPr>
          <p:sp>
            <p:nvSpPr>
              <p:cNvPr id="84" name="Rounded Rectangle 9">
                <a:extLst>
                  <a:ext uri="{FF2B5EF4-FFF2-40B4-BE49-F238E27FC236}">
                    <a16:creationId xmlns:a16="http://schemas.microsoft.com/office/drawing/2014/main" id="{4FB22365-67CD-36FF-25BF-D4F3CE742769}"/>
                  </a:ext>
                </a:extLst>
              </p:cNvPr>
              <p:cNvSpPr/>
              <p:nvPr/>
            </p:nvSpPr>
            <p:spPr bwMode="auto">
              <a:xfrm>
                <a:off x="7489553" y="4812628"/>
                <a:ext cx="2870708" cy="455210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60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74B8D51E-C9F4-C706-978D-61B9A8275179}"/>
                  </a:ext>
                </a:extLst>
              </p:cNvPr>
              <p:cNvSpPr txBox="1"/>
              <p:nvPr/>
            </p:nvSpPr>
            <p:spPr>
              <a:xfrm>
                <a:off x="7486299" y="4878882"/>
                <a:ext cx="2893942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GB" sz="160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Essays (x3)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D6A2C13-106C-1FAC-31CE-41154D80F9E0}"/>
                </a:ext>
              </a:extLst>
            </p:cNvPr>
            <p:cNvGrpSpPr/>
            <p:nvPr/>
          </p:nvGrpSpPr>
          <p:grpSpPr>
            <a:xfrm>
              <a:off x="5701412" y="3964373"/>
              <a:ext cx="2002548" cy="616120"/>
              <a:chOff x="10279411" y="2655223"/>
              <a:chExt cx="2884347" cy="616120"/>
            </a:xfrm>
          </p:grpSpPr>
          <p:sp>
            <p:nvSpPr>
              <p:cNvPr id="33" name="Rounded Rectangle 9">
                <a:extLst>
                  <a:ext uri="{FF2B5EF4-FFF2-40B4-BE49-F238E27FC236}">
                    <a16:creationId xmlns:a16="http://schemas.microsoft.com/office/drawing/2014/main" id="{973E73E0-3AF0-F997-CF65-3C9471571EEB}"/>
                  </a:ext>
                </a:extLst>
              </p:cNvPr>
              <p:cNvSpPr/>
              <p:nvPr/>
            </p:nvSpPr>
            <p:spPr bwMode="auto">
              <a:xfrm>
                <a:off x="10279411" y="2655223"/>
                <a:ext cx="2863533" cy="616120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600">
                  <a:solidFill>
                    <a:srgbClr val="00B050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8D7A96F-CFA9-4DBC-DD9B-D5C5503081B6}"/>
                  </a:ext>
                </a:extLst>
              </p:cNvPr>
              <p:cNvSpPr txBox="1"/>
              <p:nvPr/>
            </p:nvSpPr>
            <p:spPr>
              <a:xfrm>
                <a:off x="10291961" y="2675896"/>
                <a:ext cx="2871797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GB" sz="160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Virtual Investigative Project</a:t>
                </a: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6A6403F2-5654-7547-8A11-0389CC448529}"/>
                </a:ext>
              </a:extLst>
            </p:cNvPr>
            <p:cNvGrpSpPr/>
            <p:nvPr/>
          </p:nvGrpSpPr>
          <p:grpSpPr>
            <a:xfrm>
              <a:off x="5678834" y="2773929"/>
              <a:ext cx="1966726" cy="569617"/>
              <a:chOff x="5906579" y="3185615"/>
              <a:chExt cx="1743458" cy="569617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7897AD6-B630-EEE7-1FF6-6D03E9B94A8F}"/>
                  </a:ext>
                </a:extLst>
              </p:cNvPr>
              <p:cNvSpPr txBox="1"/>
              <p:nvPr/>
            </p:nvSpPr>
            <p:spPr>
              <a:xfrm>
                <a:off x="5906579" y="3201234"/>
                <a:ext cx="1743103" cy="55399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GB" sz="1600">
                    <a:latin typeface="Calibri" panose="020F0502020204030204" pitchFamily="34" charset="0"/>
                    <a:cs typeface="Calibri" panose="020F0502020204030204" pitchFamily="34" charset="0"/>
                  </a:rPr>
                  <a:t>Lectures &amp; Tutorials</a:t>
                </a:r>
              </a:p>
              <a:p>
                <a:pPr algn="ctr"/>
                <a:r>
                  <a:rPr lang="en-GB" sz="1400">
                    <a:latin typeface="Calibri" panose="020F0502020204030204" pitchFamily="34" charset="0"/>
                    <a:cs typeface="Calibri" panose="020F0502020204030204" pitchFamily="34" charset="0"/>
                  </a:rPr>
                  <a:t>~90 hours/semester</a:t>
                </a:r>
                <a:endParaRPr lang="en-US" sz="1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Rounded Rectangle 9">
                <a:extLst>
                  <a:ext uri="{FF2B5EF4-FFF2-40B4-BE49-F238E27FC236}">
                    <a16:creationId xmlns:a16="http://schemas.microsoft.com/office/drawing/2014/main" id="{6DBA71BD-E1D1-8BD1-0C8B-DC7712C20307}"/>
                  </a:ext>
                </a:extLst>
              </p:cNvPr>
              <p:cNvSpPr/>
              <p:nvPr/>
            </p:nvSpPr>
            <p:spPr bwMode="auto">
              <a:xfrm>
                <a:off x="5928565" y="3185615"/>
                <a:ext cx="1721472" cy="569617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200"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B90FD710-1BC3-1D0D-92E0-91694B5FEEDB}"/>
                </a:ext>
              </a:extLst>
            </p:cNvPr>
            <p:cNvGrpSpPr/>
            <p:nvPr/>
          </p:nvGrpSpPr>
          <p:grpSpPr>
            <a:xfrm>
              <a:off x="5701412" y="3429319"/>
              <a:ext cx="1979259" cy="455210"/>
              <a:chOff x="7464973" y="3296823"/>
              <a:chExt cx="2799501" cy="455210"/>
            </a:xfrm>
          </p:grpSpPr>
          <p:sp>
            <p:nvSpPr>
              <p:cNvPr id="95" name="Rounded Rectangle 9">
                <a:extLst>
                  <a:ext uri="{FF2B5EF4-FFF2-40B4-BE49-F238E27FC236}">
                    <a16:creationId xmlns:a16="http://schemas.microsoft.com/office/drawing/2014/main" id="{82B852E4-0F9A-A8E3-3813-25EE064C1EC2}"/>
                  </a:ext>
                </a:extLst>
              </p:cNvPr>
              <p:cNvSpPr/>
              <p:nvPr/>
            </p:nvSpPr>
            <p:spPr bwMode="auto">
              <a:xfrm>
                <a:off x="7464973" y="3296823"/>
                <a:ext cx="2781208" cy="455210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600">
                  <a:solidFill>
                    <a:srgbClr val="00B050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AAF8287-93CF-5662-596A-66A47491B674}"/>
                  </a:ext>
                </a:extLst>
              </p:cNvPr>
              <p:cNvSpPr txBox="1"/>
              <p:nvPr/>
            </p:nvSpPr>
            <p:spPr>
              <a:xfrm>
                <a:off x="7464973" y="3359391"/>
                <a:ext cx="2799501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GB" sz="160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Labs &amp; Bioinformatics</a:t>
                </a:r>
              </a:p>
            </p:txBody>
          </p:sp>
        </p:grpSp>
        <p:sp>
          <p:nvSpPr>
            <p:cNvPr id="98" name="Right Brace 97">
              <a:extLst>
                <a:ext uri="{FF2B5EF4-FFF2-40B4-BE49-F238E27FC236}">
                  <a16:creationId xmlns:a16="http://schemas.microsoft.com/office/drawing/2014/main" id="{E63195D6-BE25-C248-C644-80A2F8EC4846}"/>
                </a:ext>
              </a:extLst>
            </p:cNvPr>
            <p:cNvSpPr/>
            <p:nvPr/>
          </p:nvSpPr>
          <p:spPr>
            <a:xfrm>
              <a:off x="5260621" y="2379591"/>
              <a:ext cx="158044" cy="4285743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C42E430-2552-2677-D5A7-079298787689}"/>
                </a:ext>
              </a:extLst>
            </p:cNvPr>
            <p:cNvSpPr txBox="1"/>
            <p:nvPr/>
          </p:nvSpPr>
          <p:spPr>
            <a:xfrm>
              <a:off x="6114154" y="2000168"/>
              <a:ext cx="1095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>
                  <a:latin typeface="Calibri" panose="020F0502020204030204" pitchFamily="34" charset="0"/>
                  <a:cs typeface="Calibri" panose="020F0502020204030204" pitchFamily="34" charset="0"/>
                </a:rPr>
                <a:t>DELIVERY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3AB49197-2114-E101-58BC-882931D87F15}"/>
              </a:ext>
            </a:extLst>
          </p:cNvPr>
          <p:cNvGrpSpPr/>
          <p:nvPr/>
        </p:nvGrpSpPr>
        <p:grpSpPr>
          <a:xfrm>
            <a:off x="151447" y="2000168"/>
            <a:ext cx="5017787" cy="4633103"/>
            <a:chOff x="151447" y="2000168"/>
            <a:chExt cx="5017787" cy="4633103"/>
          </a:xfrm>
        </p:grpSpPr>
        <p:sp>
          <p:nvSpPr>
            <p:cNvPr id="57" name="Rounded Rectangle 9">
              <a:extLst>
                <a:ext uri="{FF2B5EF4-FFF2-40B4-BE49-F238E27FC236}">
                  <a16:creationId xmlns:a16="http://schemas.microsoft.com/office/drawing/2014/main" id="{7AD3F697-D29D-A18B-4464-A860D5AD794D}"/>
                </a:ext>
              </a:extLst>
            </p:cNvPr>
            <p:cNvSpPr/>
            <p:nvPr/>
          </p:nvSpPr>
          <p:spPr bwMode="auto">
            <a:xfrm>
              <a:off x="156514" y="2487160"/>
              <a:ext cx="2867765" cy="1417194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20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60FCF61-12B2-C840-4E75-536A5A3EA72F}"/>
                </a:ext>
              </a:extLst>
            </p:cNvPr>
            <p:cNvSpPr txBox="1"/>
            <p:nvPr/>
          </p:nvSpPr>
          <p:spPr>
            <a:xfrm>
              <a:off x="151448" y="2531120"/>
              <a:ext cx="2872832" cy="135421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20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Fundamental Immunology</a:t>
              </a:r>
            </a:p>
            <a:p>
              <a:pPr algn="ctr"/>
              <a:endParaRPr lang="en-GB" sz="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GB" sz="16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Immunology 3A</a:t>
              </a:r>
              <a:endParaRPr lang="en-US" sz="1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GB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 credits; first semester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80F5BFD-2EEC-C7D5-C0A1-39D5D32A7DD4}"/>
                </a:ext>
              </a:extLst>
            </p:cNvPr>
            <p:cNvGrpSpPr/>
            <p:nvPr/>
          </p:nvGrpSpPr>
          <p:grpSpPr>
            <a:xfrm>
              <a:off x="3109469" y="4273625"/>
              <a:ext cx="2023648" cy="830997"/>
              <a:chOff x="4035183" y="4392006"/>
              <a:chExt cx="2023648" cy="830997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4CC2C6D-56FB-D578-F910-403CE74599F7}"/>
                  </a:ext>
                </a:extLst>
              </p:cNvPr>
              <p:cNvSpPr txBox="1"/>
              <p:nvPr/>
            </p:nvSpPr>
            <p:spPr>
              <a:xfrm>
                <a:off x="4052783" y="4392006"/>
                <a:ext cx="2006048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GB" sz="16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Host/pathogen</a:t>
                </a:r>
                <a:endParaRPr lang="en-US" sz="160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GB" sz="16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Interactions &amp; infectious disease</a:t>
                </a:r>
                <a:endParaRPr lang="en-US" sz="16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Rounded Rectangle 9">
                <a:extLst>
                  <a:ext uri="{FF2B5EF4-FFF2-40B4-BE49-F238E27FC236}">
                    <a16:creationId xmlns:a16="http://schemas.microsoft.com/office/drawing/2014/main" id="{E67A474D-1791-5BB1-89AE-B378FE22FA2D}"/>
                  </a:ext>
                </a:extLst>
              </p:cNvPr>
              <p:cNvSpPr/>
              <p:nvPr/>
            </p:nvSpPr>
            <p:spPr bwMode="auto">
              <a:xfrm>
                <a:off x="4035183" y="4392006"/>
                <a:ext cx="2006048" cy="830997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600">
                  <a:solidFill>
                    <a:srgbClr val="0070C0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00FDCFD-2B8B-B5D4-510C-5C2A482B68D0}"/>
                </a:ext>
              </a:extLst>
            </p:cNvPr>
            <p:cNvGrpSpPr/>
            <p:nvPr/>
          </p:nvGrpSpPr>
          <p:grpSpPr>
            <a:xfrm>
              <a:off x="151447" y="4615846"/>
              <a:ext cx="2914460" cy="1549150"/>
              <a:chOff x="286915" y="4469089"/>
              <a:chExt cx="2914460" cy="1549150"/>
            </a:xfrm>
          </p:grpSpPr>
          <p:sp>
            <p:nvSpPr>
              <p:cNvPr id="72" name="Rounded Rectangle 9">
                <a:extLst>
                  <a:ext uri="{FF2B5EF4-FFF2-40B4-BE49-F238E27FC236}">
                    <a16:creationId xmlns:a16="http://schemas.microsoft.com/office/drawing/2014/main" id="{D73E5191-F28C-CEEC-5FC5-624227ABF643}"/>
                  </a:ext>
                </a:extLst>
              </p:cNvPr>
              <p:cNvSpPr/>
              <p:nvPr/>
            </p:nvSpPr>
            <p:spPr bwMode="auto">
              <a:xfrm>
                <a:off x="291982" y="4469089"/>
                <a:ext cx="2867765" cy="1549150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200"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FDCE4E99-63CE-798B-EB82-4E56ABD3BA99}"/>
                  </a:ext>
                </a:extLst>
              </p:cNvPr>
              <p:cNvSpPr txBox="1"/>
              <p:nvPr/>
            </p:nvSpPr>
            <p:spPr>
              <a:xfrm>
                <a:off x="286915" y="4619745"/>
                <a:ext cx="2914460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GB" sz="20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Immunology of Infection &amp; Immunopathology</a:t>
                </a:r>
              </a:p>
              <a:p>
                <a:pPr algn="ctr"/>
                <a:endParaRPr lang="en-GB" sz="80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GB" sz="160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Immunology 3B</a:t>
                </a:r>
                <a:endParaRPr lang="en-US" sz="160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GB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60 credits; second semester</a:t>
                </a: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E746871-C43B-495B-36D3-D4DA3A1E8357}"/>
                </a:ext>
              </a:extLst>
            </p:cNvPr>
            <p:cNvGrpSpPr/>
            <p:nvPr/>
          </p:nvGrpSpPr>
          <p:grpSpPr>
            <a:xfrm>
              <a:off x="3109469" y="5802274"/>
              <a:ext cx="2030631" cy="830997"/>
              <a:chOff x="3574100" y="5399250"/>
              <a:chExt cx="2030631" cy="830997"/>
            </a:xfrm>
          </p:grpSpPr>
          <p:sp>
            <p:nvSpPr>
              <p:cNvPr id="3" name="Rounded Rectangle 9">
                <a:extLst>
                  <a:ext uri="{FF2B5EF4-FFF2-40B4-BE49-F238E27FC236}">
                    <a16:creationId xmlns:a16="http://schemas.microsoft.com/office/drawing/2014/main" id="{7A158A41-7EB4-E303-82F4-C9298F47A5F1}"/>
                  </a:ext>
                </a:extLst>
              </p:cNvPr>
              <p:cNvSpPr/>
              <p:nvPr/>
            </p:nvSpPr>
            <p:spPr bwMode="auto">
              <a:xfrm>
                <a:off x="3574100" y="5426502"/>
                <a:ext cx="2006048" cy="775853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600">
                  <a:solidFill>
                    <a:srgbClr val="0070C0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529C02E-B1F9-17A6-25B6-356E7FA6B58E}"/>
                  </a:ext>
                </a:extLst>
              </p:cNvPr>
              <p:cNvSpPr txBox="1"/>
              <p:nvPr/>
            </p:nvSpPr>
            <p:spPr>
              <a:xfrm>
                <a:off x="3574101" y="5399250"/>
                <a:ext cx="2030630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GB" sz="16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Autoimmunity, inflammatory disease, CVD, cancer etc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E8BD5810-795D-117D-BA6B-B7DB2D5CE3D9}"/>
                </a:ext>
              </a:extLst>
            </p:cNvPr>
            <p:cNvGrpSpPr/>
            <p:nvPr/>
          </p:nvGrpSpPr>
          <p:grpSpPr>
            <a:xfrm>
              <a:off x="3094865" y="5166928"/>
              <a:ext cx="2074369" cy="597393"/>
              <a:chOff x="3555588" y="6140021"/>
              <a:chExt cx="2074369" cy="597393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C3B030B-88CC-3815-0DBF-7D26C2218F0C}"/>
                  </a:ext>
                </a:extLst>
              </p:cNvPr>
              <p:cNvSpPr txBox="1"/>
              <p:nvPr/>
            </p:nvSpPr>
            <p:spPr>
              <a:xfrm>
                <a:off x="3555588" y="6152639"/>
                <a:ext cx="2074369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GB" sz="16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Prevention, Treatment &amp; Immunotherapy</a:t>
                </a:r>
                <a:endParaRPr lang="en-US" sz="16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Rounded Rectangle 9">
                <a:extLst>
                  <a:ext uri="{FF2B5EF4-FFF2-40B4-BE49-F238E27FC236}">
                    <a16:creationId xmlns:a16="http://schemas.microsoft.com/office/drawing/2014/main" id="{09D9A3BE-95C3-172E-D816-D71DBD47B61A}"/>
                  </a:ext>
                </a:extLst>
              </p:cNvPr>
              <p:cNvSpPr/>
              <p:nvPr/>
            </p:nvSpPr>
            <p:spPr bwMode="auto">
              <a:xfrm>
                <a:off x="3580695" y="6140021"/>
                <a:ext cx="2006048" cy="597393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600">
                  <a:solidFill>
                    <a:srgbClr val="0070C0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AD35CA3-569C-4373-8085-FE162FC69DFD}"/>
                </a:ext>
              </a:extLst>
            </p:cNvPr>
            <p:cNvGrpSpPr/>
            <p:nvPr/>
          </p:nvGrpSpPr>
          <p:grpSpPr>
            <a:xfrm>
              <a:off x="3109469" y="2445735"/>
              <a:ext cx="2006048" cy="393508"/>
              <a:chOff x="3576598" y="2467431"/>
              <a:chExt cx="2006048" cy="393508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1747D39-DE51-1355-3CDF-CD584F4F80B1}"/>
                  </a:ext>
                </a:extLst>
              </p:cNvPr>
              <p:cNvSpPr txBox="1"/>
              <p:nvPr/>
            </p:nvSpPr>
            <p:spPr>
              <a:xfrm>
                <a:off x="3584792" y="2490009"/>
                <a:ext cx="1997854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GB" sz="160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Cells &amp; Molecules</a:t>
                </a:r>
                <a:endParaRPr lang="en-US" sz="16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5" name="Rounded Rectangle 9">
                <a:extLst>
                  <a:ext uri="{FF2B5EF4-FFF2-40B4-BE49-F238E27FC236}">
                    <a16:creationId xmlns:a16="http://schemas.microsoft.com/office/drawing/2014/main" id="{EEF62769-2EFA-8B1B-CD4F-84557CAD687B}"/>
                  </a:ext>
                </a:extLst>
              </p:cNvPr>
              <p:cNvSpPr/>
              <p:nvPr/>
            </p:nvSpPr>
            <p:spPr bwMode="auto">
              <a:xfrm>
                <a:off x="3576598" y="2467431"/>
                <a:ext cx="2006048" cy="393508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60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26D78493-4D31-3C83-C61F-46D2B4D4C7B0}"/>
                </a:ext>
              </a:extLst>
            </p:cNvPr>
            <p:cNvGrpSpPr/>
            <p:nvPr/>
          </p:nvGrpSpPr>
          <p:grpSpPr>
            <a:xfrm>
              <a:off x="3109469" y="3351241"/>
              <a:ext cx="2014242" cy="584775"/>
              <a:chOff x="3547394" y="3398865"/>
              <a:chExt cx="2014242" cy="584775"/>
            </a:xfrm>
          </p:grpSpPr>
          <p:sp>
            <p:nvSpPr>
              <p:cNvPr id="49" name="Rounded Rectangle 9">
                <a:extLst>
                  <a:ext uri="{FF2B5EF4-FFF2-40B4-BE49-F238E27FC236}">
                    <a16:creationId xmlns:a16="http://schemas.microsoft.com/office/drawing/2014/main" id="{72EA6AB8-F8BA-28EB-2A04-68AFD9947BB8}"/>
                  </a:ext>
                </a:extLst>
              </p:cNvPr>
              <p:cNvSpPr/>
              <p:nvPr/>
            </p:nvSpPr>
            <p:spPr bwMode="auto">
              <a:xfrm>
                <a:off x="3555588" y="3417253"/>
                <a:ext cx="2006048" cy="548415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60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4B6298E-D945-BDE3-061F-A4EA0EDE0277}"/>
                  </a:ext>
                </a:extLst>
              </p:cNvPr>
              <p:cNvSpPr txBox="1"/>
              <p:nvPr/>
            </p:nvSpPr>
            <p:spPr>
              <a:xfrm>
                <a:off x="3547394" y="3398865"/>
                <a:ext cx="2014242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GB" sz="160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Processes &amp; Mechanisms</a:t>
                </a:r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4F74777-4A18-56D0-B8C5-672CB509886E}"/>
                </a:ext>
              </a:extLst>
            </p:cNvPr>
            <p:cNvSpPr txBox="1"/>
            <p:nvPr/>
          </p:nvSpPr>
          <p:spPr>
            <a:xfrm>
              <a:off x="3568324" y="2000168"/>
              <a:ext cx="11047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>
                  <a:latin typeface="Calibri" panose="020F0502020204030204" pitchFamily="34" charset="0"/>
                  <a:cs typeface="Calibri" panose="020F0502020204030204" pitchFamily="34" charset="0"/>
                </a:rPr>
                <a:t>CONTENT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1762DD4F-C73E-2E2F-5458-A786618418BF}"/>
                </a:ext>
              </a:extLst>
            </p:cNvPr>
            <p:cNvGrpSpPr/>
            <p:nvPr/>
          </p:nvGrpSpPr>
          <p:grpSpPr>
            <a:xfrm>
              <a:off x="3117663" y="2904419"/>
              <a:ext cx="2006048" cy="393508"/>
              <a:chOff x="3576598" y="2467431"/>
              <a:chExt cx="2006048" cy="393508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09DF1E3-F8D1-002F-696F-EAFE82C840BB}"/>
                  </a:ext>
                </a:extLst>
              </p:cNvPr>
              <p:cNvSpPr txBox="1"/>
              <p:nvPr/>
            </p:nvSpPr>
            <p:spPr>
              <a:xfrm>
                <a:off x="3584792" y="2490009"/>
                <a:ext cx="1997854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GB" sz="160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Tissues &amp; Organs</a:t>
                </a:r>
                <a:endParaRPr lang="en-US" sz="16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Rounded Rectangle 9">
                <a:extLst>
                  <a:ext uri="{FF2B5EF4-FFF2-40B4-BE49-F238E27FC236}">
                    <a16:creationId xmlns:a16="http://schemas.microsoft.com/office/drawing/2014/main" id="{5E8F39A8-171A-8938-09F7-6FDC2110B501}"/>
                  </a:ext>
                </a:extLst>
              </p:cNvPr>
              <p:cNvSpPr/>
              <p:nvPr/>
            </p:nvSpPr>
            <p:spPr bwMode="auto">
              <a:xfrm>
                <a:off x="3576598" y="2467431"/>
                <a:ext cx="2006048" cy="393508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60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68C23B0-78A3-2D5F-E1CE-890F2E0A33CF}"/>
                </a:ext>
              </a:extLst>
            </p:cNvPr>
            <p:cNvSpPr txBox="1"/>
            <p:nvPr/>
          </p:nvSpPr>
          <p:spPr>
            <a:xfrm>
              <a:off x="1075390" y="2000168"/>
              <a:ext cx="1066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>
                  <a:latin typeface="Calibri" panose="020F0502020204030204" pitchFamily="34" charset="0"/>
                  <a:cs typeface="Calibri" panose="020F0502020204030204" pitchFamily="34" charset="0"/>
                </a:rPr>
                <a:t>COURSES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A4288A3-3F99-0BE7-0655-F9E7E726DF78}"/>
              </a:ext>
            </a:extLst>
          </p:cNvPr>
          <p:cNvGrpSpPr/>
          <p:nvPr/>
        </p:nvGrpSpPr>
        <p:grpSpPr>
          <a:xfrm>
            <a:off x="7928873" y="2000168"/>
            <a:ext cx="2856023" cy="4665166"/>
            <a:chOff x="7928873" y="2000168"/>
            <a:chExt cx="2856023" cy="466516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BF2F0D-8BBE-4FF4-14AB-3E82112FB90F}"/>
                </a:ext>
              </a:extLst>
            </p:cNvPr>
            <p:cNvGrpSpPr/>
            <p:nvPr/>
          </p:nvGrpSpPr>
          <p:grpSpPr>
            <a:xfrm>
              <a:off x="8200658" y="3569478"/>
              <a:ext cx="2501112" cy="600953"/>
              <a:chOff x="7434921" y="3296822"/>
              <a:chExt cx="2487878" cy="636846"/>
            </a:xfrm>
          </p:grpSpPr>
          <p:sp>
            <p:nvSpPr>
              <p:cNvPr id="80" name="Rounded Rectangle 9">
                <a:extLst>
                  <a:ext uri="{FF2B5EF4-FFF2-40B4-BE49-F238E27FC236}">
                    <a16:creationId xmlns:a16="http://schemas.microsoft.com/office/drawing/2014/main" id="{9459348D-47F2-70E4-0815-0C81C5E44965}"/>
                  </a:ext>
                </a:extLst>
              </p:cNvPr>
              <p:cNvSpPr/>
              <p:nvPr/>
            </p:nvSpPr>
            <p:spPr bwMode="auto">
              <a:xfrm>
                <a:off x="7464973" y="3296822"/>
                <a:ext cx="2457826" cy="627991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600">
                  <a:solidFill>
                    <a:srgbClr val="00B050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77124ED2-6ED4-B909-AE92-9AC68C88404A}"/>
                  </a:ext>
                </a:extLst>
              </p:cNvPr>
              <p:cNvSpPr txBox="1"/>
              <p:nvPr/>
            </p:nvSpPr>
            <p:spPr>
              <a:xfrm>
                <a:off x="7434921" y="3313966"/>
                <a:ext cx="2457826" cy="61970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GB" sz="160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Research &amp; Experimental Design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1410ABD-AA40-5AF5-3AC6-5C56A2DA99D5}"/>
                </a:ext>
              </a:extLst>
            </p:cNvPr>
            <p:cNvGrpSpPr/>
            <p:nvPr/>
          </p:nvGrpSpPr>
          <p:grpSpPr>
            <a:xfrm>
              <a:off x="8230870" y="4677554"/>
              <a:ext cx="2470900" cy="603332"/>
              <a:chOff x="8093185" y="5892557"/>
              <a:chExt cx="2457826" cy="639367"/>
            </a:xfrm>
          </p:grpSpPr>
          <p:sp>
            <p:nvSpPr>
              <p:cNvPr id="29" name="Rounded Rectangle 9">
                <a:extLst>
                  <a:ext uri="{FF2B5EF4-FFF2-40B4-BE49-F238E27FC236}">
                    <a16:creationId xmlns:a16="http://schemas.microsoft.com/office/drawing/2014/main" id="{665CCF5B-FFC7-8B29-8BC6-66BD3E35BEB8}"/>
                  </a:ext>
                </a:extLst>
              </p:cNvPr>
              <p:cNvSpPr/>
              <p:nvPr/>
            </p:nvSpPr>
            <p:spPr bwMode="auto">
              <a:xfrm>
                <a:off x="8093185" y="5892557"/>
                <a:ext cx="2457826" cy="616404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600">
                  <a:solidFill>
                    <a:srgbClr val="00B050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B3E0558-058F-B66D-2627-654C9AD8F361}"/>
                  </a:ext>
                </a:extLst>
              </p:cNvPr>
              <p:cNvSpPr txBox="1"/>
              <p:nvPr/>
            </p:nvSpPr>
            <p:spPr>
              <a:xfrm>
                <a:off x="8093185" y="5912222"/>
                <a:ext cx="2457826" cy="61970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GB" sz="160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Statistics, Data Analysis &amp; Presentation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0DE21C6-AC58-22F3-C6E5-3154B4B26FD9}"/>
                </a:ext>
              </a:extLst>
            </p:cNvPr>
            <p:cNvGrpSpPr/>
            <p:nvPr/>
          </p:nvGrpSpPr>
          <p:grpSpPr>
            <a:xfrm>
              <a:off x="8231014" y="4239545"/>
              <a:ext cx="2472231" cy="367807"/>
              <a:chOff x="9419936" y="1928491"/>
              <a:chExt cx="2459151" cy="389775"/>
            </a:xfrm>
          </p:grpSpPr>
          <p:sp>
            <p:nvSpPr>
              <p:cNvPr id="31" name="Rounded Rectangle 9">
                <a:extLst>
                  <a:ext uri="{FF2B5EF4-FFF2-40B4-BE49-F238E27FC236}">
                    <a16:creationId xmlns:a16="http://schemas.microsoft.com/office/drawing/2014/main" id="{527518AC-A4DC-E957-9340-9418B2EE4F52}"/>
                  </a:ext>
                </a:extLst>
              </p:cNvPr>
              <p:cNvSpPr/>
              <p:nvPr/>
            </p:nvSpPr>
            <p:spPr bwMode="auto">
              <a:xfrm>
                <a:off x="9421261" y="1928491"/>
                <a:ext cx="2457826" cy="389775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600">
                  <a:solidFill>
                    <a:srgbClr val="00B050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3D43601-552C-1062-7F4B-ECE625F56918}"/>
                  </a:ext>
                </a:extLst>
              </p:cNvPr>
              <p:cNvSpPr txBox="1"/>
              <p:nvPr/>
            </p:nvSpPr>
            <p:spPr>
              <a:xfrm>
                <a:off x="9419936" y="1953238"/>
                <a:ext cx="2457827" cy="358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GB" sz="160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Computational Skills</a:t>
                </a: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FC2EC4B-04CB-6258-934D-5C84AA438457}"/>
                </a:ext>
              </a:extLst>
            </p:cNvPr>
            <p:cNvSpPr txBox="1"/>
            <p:nvPr/>
          </p:nvSpPr>
          <p:spPr>
            <a:xfrm>
              <a:off x="9071231" y="2000168"/>
              <a:ext cx="7857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>
                  <a:latin typeface="Calibri" panose="020F0502020204030204" pitchFamily="34" charset="0"/>
                  <a:cs typeface="Calibri" panose="020F0502020204030204" pitchFamily="34" charset="0"/>
                </a:rPr>
                <a:t>SKILLS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A062E52B-B68B-7255-276F-1954110560B5}"/>
                </a:ext>
              </a:extLst>
            </p:cNvPr>
            <p:cNvGrpSpPr/>
            <p:nvPr/>
          </p:nvGrpSpPr>
          <p:grpSpPr>
            <a:xfrm>
              <a:off x="8232408" y="5789343"/>
              <a:ext cx="2479135" cy="387847"/>
              <a:chOff x="7489553" y="4086632"/>
              <a:chExt cx="2466018" cy="411012"/>
            </a:xfrm>
          </p:grpSpPr>
          <p:sp>
            <p:nvSpPr>
              <p:cNvPr id="79" name="Rounded Rectangle 9">
                <a:extLst>
                  <a:ext uri="{FF2B5EF4-FFF2-40B4-BE49-F238E27FC236}">
                    <a16:creationId xmlns:a16="http://schemas.microsoft.com/office/drawing/2014/main" id="{9F1CDE04-5B9D-9B16-7945-3FEB32043E2C}"/>
                  </a:ext>
                </a:extLst>
              </p:cNvPr>
              <p:cNvSpPr/>
              <p:nvPr/>
            </p:nvSpPr>
            <p:spPr bwMode="auto">
              <a:xfrm>
                <a:off x="7489553" y="4086632"/>
                <a:ext cx="2457826" cy="411012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600">
                  <a:solidFill>
                    <a:srgbClr val="0070C0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FD39125-A3AC-1564-0AC0-52D03F36893E}"/>
                  </a:ext>
                </a:extLst>
              </p:cNvPr>
              <p:cNvSpPr txBox="1"/>
              <p:nvPr/>
            </p:nvSpPr>
            <p:spPr>
              <a:xfrm>
                <a:off x="7497747" y="4116648"/>
                <a:ext cx="2457824" cy="358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GB" sz="1600">
                    <a:solidFill>
                      <a:schemeClr val="accent4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Public Speaking</a:t>
                </a: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DB83D1D-90F9-D39E-37DE-3FB47CB0178D}"/>
                </a:ext>
              </a:extLst>
            </p:cNvPr>
            <p:cNvGrpSpPr/>
            <p:nvPr/>
          </p:nvGrpSpPr>
          <p:grpSpPr>
            <a:xfrm>
              <a:off x="8230870" y="6238806"/>
              <a:ext cx="2474172" cy="378323"/>
              <a:chOff x="7486299" y="4866918"/>
              <a:chExt cx="2461081" cy="400919"/>
            </a:xfrm>
          </p:grpSpPr>
          <p:sp>
            <p:nvSpPr>
              <p:cNvPr id="88" name="Rounded Rectangle 9">
                <a:extLst>
                  <a:ext uri="{FF2B5EF4-FFF2-40B4-BE49-F238E27FC236}">
                    <a16:creationId xmlns:a16="http://schemas.microsoft.com/office/drawing/2014/main" id="{6360A7EE-6987-189F-6458-72FE8DAD7455}"/>
                  </a:ext>
                </a:extLst>
              </p:cNvPr>
              <p:cNvSpPr/>
              <p:nvPr/>
            </p:nvSpPr>
            <p:spPr bwMode="auto">
              <a:xfrm>
                <a:off x="7489554" y="4866918"/>
                <a:ext cx="2457826" cy="400919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60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7E0E10FE-FB9D-9B87-914B-A7DBCD404E32}"/>
                  </a:ext>
                </a:extLst>
              </p:cNvPr>
              <p:cNvSpPr txBox="1"/>
              <p:nvPr/>
            </p:nvSpPr>
            <p:spPr>
              <a:xfrm>
                <a:off x="7486299" y="4902809"/>
                <a:ext cx="2459757" cy="358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GB" sz="160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Scientific Writing</a:t>
                </a:r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8F547094-88EC-CE9E-BB66-7FADA2959D84}"/>
                </a:ext>
              </a:extLst>
            </p:cNvPr>
            <p:cNvGrpSpPr/>
            <p:nvPr/>
          </p:nvGrpSpPr>
          <p:grpSpPr>
            <a:xfrm>
              <a:off x="8211152" y="5330853"/>
              <a:ext cx="2514890" cy="387847"/>
              <a:chOff x="7464973" y="2595407"/>
              <a:chExt cx="2490598" cy="411012"/>
            </a:xfrm>
          </p:grpSpPr>
          <p:sp>
            <p:nvSpPr>
              <p:cNvPr id="91" name="Rounded Rectangle 9">
                <a:extLst>
                  <a:ext uri="{FF2B5EF4-FFF2-40B4-BE49-F238E27FC236}">
                    <a16:creationId xmlns:a16="http://schemas.microsoft.com/office/drawing/2014/main" id="{ED2DAAD8-31E9-DB4B-DA42-29FE49ECC059}"/>
                  </a:ext>
                </a:extLst>
              </p:cNvPr>
              <p:cNvSpPr/>
              <p:nvPr/>
            </p:nvSpPr>
            <p:spPr bwMode="auto">
              <a:xfrm>
                <a:off x="7489554" y="2595407"/>
                <a:ext cx="2457826" cy="411012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600">
                  <a:solidFill>
                    <a:srgbClr val="7030A0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4DE79016-2530-6368-A1B3-5844C4DF48E1}"/>
                  </a:ext>
                </a:extLst>
              </p:cNvPr>
              <p:cNvSpPr txBox="1"/>
              <p:nvPr/>
            </p:nvSpPr>
            <p:spPr>
              <a:xfrm>
                <a:off x="7464973" y="2628042"/>
                <a:ext cx="2490598" cy="358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GB" sz="160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Critical thinking</a:t>
                </a:r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B3B06AD9-80B0-BAE1-A6E8-2A7B65ECA7C9}"/>
                </a:ext>
              </a:extLst>
            </p:cNvPr>
            <p:cNvGrpSpPr/>
            <p:nvPr/>
          </p:nvGrpSpPr>
          <p:grpSpPr>
            <a:xfrm>
              <a:off x="8226487" y="3033515"/>
              <a:ext cx="2475283" cy="455210"/>
              <a:chOff x="7464973" y="3296823"/>
              <a:chExt cx="2457826" cy="455210"/>
            </a:xfrm>
          </p:grpSpPr>
          <p:sp>
            <p:nvSpPr>
              <p:cNvPr id="101" name="Rounded Rectangle 9">
                <a:extLst>
                  <a:ext uri="{FF2B5EF4-FFF2-40B4-BE49-F238E27FC236}">
                    <a16:creationId xmlns:a16="http://schemas.microsoft.com/office/drawing/2014/main" id="{341BD7D4-29B8-FB4A-3FBB-7AB83F82DBAF}"/>
                  </a:ext>
                </a:extLst>
              </p:cNvPr>
              <p:cNvSpPr/>
              <p:nvPr/>
            </p:nvSpPr>
            <p:spPr bwMode="auto">
              <a:xfrm>
                <a:off x="7464973" y="3296823"/>
                <a:ext cx="2457826" cy="455210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600">
                  <a:solidFill>
                    <a:srgbClr val="00B050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B4B80325-09F0-CAF7-4F6B-081CBCC6C796}"/>
                  </a:ext>
                </a:extLst>
              </p:cNvPr>
              <p:cNvSpPr txBox="1"/>
              <p:nvPr/>
            </p:nvSpPr>
            <p:spPr>
              <a:xfrm>
                <a:off x="7464973" y="3359391"/>
                <a:ext cx="2457826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GB" sz="160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Lab Skills &amp; Report Writing</a:t>
                </a:r>
              </a:p>
            </p:txBody>
          </p:sp>
        </p:grpSp>
        <p:sp>
          <p:nvSpPr>
            <p:cNvPr id="103" name="Right Brace 102">
              <a:extLst>
                <a:ext uri="{FF2B5EF4-FFF2-40B4-BE49-F238E27FC236}">
                  <a16:creationId xmlns:a16="http://schemas.microsoft.com/office/drawing/2014/main" id="{28CCCFE6-2EBC-2C36-78FA-81A4A73FC712}"/>
                </a:ext>
              </a:extLst>
            </p:cNvPr>
            <p:cNvSpPr/>
            <p:nvPr/>
          </p:nvSpPr>
          <p:spPr>
            <a:xfrm>
              <a:off x="7928873" y="2379591"/>
              <a:ext cx="158044" cy="4285743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21FD551-D26B-4FB3-0B48-1E67B4100891}"/>
                </a:ext>
              </a:extLst>
            </p:cNvPr>
            <p:cNvGrpSpPr/>
            <p:nvPr/>
          </p:nvGrpSpPr>
          <p:grpSpPr>
            <a:xfrm>
              <a:off x="8176087" y="2508734"/>
              <a:ext cx="2608809" cy="455210"/>
              <a:chOff x="7408928" y="3296823"/>
              <a:chExt cx="2590410" cy="455210"/>
            </a:xfrm>
          </p:grpSpPr>
          <p:sp>
            <p:nvSpPr>
              <p:cNvPr id="106" name="Rounded Rectangle 9">
                <a:extLst>
                  <a:ext uri="{FF2B5EF4-FFF2-40B4-BE49-F238E27FC236}">
                    <a16:creationId xmlns:a16="http://schemas.microsoft.com/office/drawing/2014/main" id="{CE9F8D48-374D-0BBE-8E98-3BEBEC50E8C9}"/>
                  </a:ext>
                </a:extLst>
              </p:cNvPr>
              <p:cNvSpPr/>
              <p:nvPr/>
            </p:nvSpPr>
            <p:spPr bwMode="auto">
              <a:xfrm>
                <a:off x="7464973" y="3296823"/>
                <a:ext cx="2457826" cy="455210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600">
                  <a:solidFill>
                    <a:srgbClr val="00B050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132B521C-6D31-A9C2-8862-CFC708A31B00}"/>
                  </a:ext>
                </a:extLst>
              </p:cNvPr>
              <p:cNvSpPr txBox="1"/>
              <p:nvPr/>
            </p:nvSpPr>
            <p:spPr>
              <a:xfrm>
                <a:off x="7408928" y="3359391"/>
                <a:ext cx="2590410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GB" sz="1600">
                    <a:latin typeface="Calibri" panose="020F0502020204030204" pitchFamily="34" charset="0"/>
                    <a:cs typeface="Calibri" panose="020F0502020204030204" pitchFamily="34" charset="0"/>
                  </a:rPr>
                  <a:t>Knowledge &amp; Understanding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68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logo of Universität Bern">
            <a:extLst>
              <a:ext uri="{FF2B5EF4-FFF2-40B4-BE49-F238E27FC236}">
                <a16:creationId xmlns:a16="http://schemas.microsoft.com/office/drawing/2014/main" id="{7234AFD6-50BB-DA57-6981-8E3EEBA7C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2051" y="92953"/>
            <a:ext cx="1031567" cy="10242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6EB5FD-0392-9450-D0F3-C7C103B17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924" y="360561"/>
            <a:ext cx="10515600" cy="1325563"/>
          </a:xfrm>
          <a:ln>
            <a:noFill/>
          </a:ln>
        </p:spPr>
        <p:txBody>
          <a:bodyPr/>
          <a:lstStyle/>
          <a:p>
            <a:r>
              <a:rPr lang="en-US" err="1">
                <a:solidFill>
                  <a:srgbClr val="00B0F0"/>
                </a:solidFill>
              </a:rPr>
              <a:t>MSci</a:t>
            </a:r>
            <a:r>
              <a:rPr lang="en-US">
                <a:solidFill>
                  <a:srgbClr val="00B0F0"/>
                </a:solidFill>
              </a:rPr>
              <a:t> Work 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22B22-D20F-D8A2-E405-7D2547081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1" y="1438816"/>
            <a:ext cx="7984670" cy="5421072"/>
          </a:xfr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5-year cross-College </a:t>
            </a:r>
            <a:r>
              <a:rPr lang="en-US" sz="240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Programme</a:t>
            </a:r>
            <a:endParaRPr lang="en-US" sz="24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lvl="1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50 students each year, 10-15 from Microbiology / Immunology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US" sz="8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r>
              <a:rPr lang="en-US" sz="2400">
                <a:latin typeface="Arial"/>
                <a:cs typeface="Arial"/>
              </a:rPr>
              <a:t>Includes 10-12 months research on topic relevant to degree </a:t>
            </a:r>
            <a:r>
              <a:rPr lang="en-GB" sz="2400">
                <a:latin typeface="Arial"/>
                <a:cs typeface="Arial"/>
              </a:rPr>
              <a:t>at approved host institution / company</a:t>
            </a:r>
            <a:endParaRPr lang="en-US" sz="2400">
              <a:latin typeface="Arial"/>
              <a:cs typeface="Arial"/>
            </a:endParaRPr>
          </a:p>
          <a:p>
            <a:pPr lvl="1"/>
            <a:r>
              <a:rPr lang="en-GB" sz="2000">
                <a:latin typeface="Arial"/>
                <a:cs typeface="Arial"/>
              </a:rPr>
              <a:t>Industry, Research Institute, Hospital or University</a:t>
            </a:r>
            <a:endParaRPr lang="en-GB" sz="2000"/>
          </a:p>
          <a:p>
            <a:pPr lvl="1"/>
            <a:r>
              <a:rPr lang="en-GB" sz="2000">
                <a:solidFill>
                  <a:srgbClr val="000000"/>
                </a:solidFill>
                <a:latin typeface="Arial"/>
                <a:cs typeface="Arial"/>
              </a:rPr>
              <a:t>Glasgow, Rest of UK, EU or beyond...</a:t>
            </a:r>
          </a:p>
          <a:p>
            <a:pPr marL="457200" lvl="1" indent="0">
              <a:buNone/>
            </a:pPr>
            <a:endParaRPr lang="en-GB" sz="80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Done between Year 3 and final year by students with grades equivalent to 2:1 or above in Years 1 &amp; 2</a:t>
            </a:r>
            <a:endParaRPr lang="en-GB" sz="24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lvl="1"/>
            <a:endParaRPr lang="en-US" sz="8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r>
              <a:rPr lang="en-GB" sz="2400">
                <a:latin typeface="Arial"/>
                <a:cs typeface="Arial"/>
              </a:rPr>
              <a:t>Masters-level assessment of lab report and dissertation (30% of degree grade)</a:t>
            </a:r>
          </a:p>
          <a:p>
            <a:pPr lvl="1"/>
            <a:endParaRPr lang="en-GB" sz="80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Excellent preparation for postgraduate research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B07A74-E81F-19C9-5107-591927109E3C}"/>
              </a:ext>
            </a:extLst>
          </p:cNvPr>
          <p:cNvGrpSpPr/>
          <p:nvPr/>
        </p:nvGrpSpPr>
        <p:grpSpPr>
          <a:xfrm>
            <a:off x="10829997" y="3546063"/>
            <a:ext cx="1109753" cy="3090795"/>
            <a:chOff x="10829997" y="3546063"/>
            <a:chExt cx="1109753" cy="309079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C63BE03-41E1-8329-236F-03670C99F941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259" y="428563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D7F0E1B-D3A6-18CE-3318-0A4D62533FCB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11517216" y="4924955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722DD28-6A27-15C2-9749-0AE323FC90DA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11245302" y="4924955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EE31E43-8BA6-D219-1766-B603C8C57FC3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11517216" y="52212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C6EDF91-AC2B-3641-C218-54D1C36DA705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11245302" y="52212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68CB1D7-6710-8486-8B4B-4BC6F467B969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11245302" y="4635684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8E2281F-0475-8531-6390-938AA946B508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11516295" y="46354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712C72F-83AD-1C91-EBC9-E537C0ABB1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3546063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0906C0F-D577-61B1-F062-6E086B84E2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394837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B3F0F8-6D30-C335-CA2C-342F90950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4350689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762164B-24F7-11D5-48F1-09CE9428A7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9048" y="4943415"/>
              <a:ext cx="324423" cy="324423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14615FC-C55F-01A2-E9F3-0E86FE289E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1741" y="552986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1EBF397-EF66-8E68-0F24-C221B667E3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4215" y="4651394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4CE3F7C-818D-FB14-3384-8C319CA8D8C0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10943880" y="4651394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E1E95E9-4C81-D983-3360-BBF895E07BFC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1494215" y="523543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3144D2D-D65E-05DA-0679-09644AC7040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943880" y="523543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0D67C2-093A-771D-6C0B-133446002C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29997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BEE85DD-4CF1-3B7D-B2BC-D9A0845330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2662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930A1D1-D1E1-4EB8-32DE-2E8B3EDD13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15327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5CC6B06-801D-6029-2158-8492E0359C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1741" y="6312435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786C1CA5-083D-D8BA-6AC8-71C67B63E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498" y="365124"/>
            <a:ext cx="1872040" cy="31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ncer Research UK Glasgow: The Beatson Institute - Ximbio">
            <a:extLst>
              <a:ext uri="{FF2B5EF4-FFF2-40B4-BE49-F238E27FC236}">
                <a16:creationId xmlns:a16="http://schemas.microsoft.com/office/drawing/2014/main" id="{7C5E9B95-7CCD-7F28-97C5-99DCBB2C0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595" y="1758328"/>
            <a:ext cx="1972381" cy="58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logo of University of Dundee MRC Protein Phosphorylation and Ubiquitylation Unit">
            <a:extLst>
              <a:ext uri="{FF2B5EF4-FFF2-40B4-BE49-F238E27FC236}">
                <a16:creationId xmlns:a16="http://schemas.microsoft.com/office/drawing/2014/main" id="{3864EDF6-EE06-6B3C-49DD-8107FD9F7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119" y="2762583"/>
            <a:ext cx="3765362" cy="1189894"/>
          </a:xfrm>
          <a:prstGeom prst="rect">
            <a:avLst/>
          </a:prstGeom>
        </p:spPr>
      </p:pic>
      <p:pic>
        <p:nvPicPr>
          <p:cNvPr id="26" name="Picture 25" descr="logo of the Francis Crick Institute">
            <a:extLst>
              <a:ext uri="{FF2B5EF4-FFF2-40B4-BE49-F238E27FC236}">
                <a16:creationId xmlns:a16="http://schemas.microsoft.com/office/drawing/2014/main" id="{5B7F1C4A-8E7E-D730-1BCE-399440FB0A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6627" y="3653539"/>
            <a:ext cx="1048760" cy="1006341"/>
          </a:xfrm>
          <a:prstGeom prst="rect">
            <a:avLst/>
          </a:prstGeom>
        </p:spPr>
      </p:pic>
      <p:pic>
        <p:nvPicPr>
          <p:cNvPr id="29" name="Picture 28" descr="logo of Ghent University">
            <a:extLst>
              <a:ext uri="{FF2B5EF4-FFF2-40B4-BE49-F238E27FC236}">
                <a16:creationId xmlns:a16="http://schemas.microsoft.com/office/drawing/2014/main" id="{A19CB60B-3198-8A5D-06B2-801D15776C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1612" y="1638228"/>
            <a:ext cx="1577765" cy="674984"/>
          </a:xfrm>
          <a:prstGeom prst="rect">
            <a:avLst/>
          </a:prstGeom>
        </p:spPr>
      </p:pic>
      <p:pic>
        <p:nvPicPr>
          <p:cNvPr id="30" name="Picture 29" descr="logo of MedImmune">
            <a:extLst>
              <a:ext uri="{FF2B5EF4-FFF2-40B4-BE49-F238E27FC236}">
                <a16:creationId xmlns:a16="http://schemas.microsoft.com/office/drawing/2014/main" id="{AB98DC81-8111-B1E6-6BAE-052B0FC8C6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4371" y="960687"/>
            <a:ext cx="1699847" cy="681404"/>
          </a:xfrm>
          <a:prstGeom prst="rect">
            <a:avLst/>
          </a:prstGeom>
        </p:spPr>
      </p:pic>
      <p:pic>
        <p:nvPicPr>
          <p:cNvPr id="31" name="Picture 30" descr="logo of the Pirbright Institute">
            <a:extLst>
              <a:ext uri="{FF2B5EF4-FFF2-40B4-BE49-F238E27FC236}">
                <a16:creationId xmlns:a16="http://schemas.microsoft.com/office/drawing/2014/main" id="{049F54A2-3797-8681-E968-0132E46B11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4236" y="5744045"/>
            <a:ext cx="1330936" cy="665468"/>
          </a:xfrm>
          <a:prstGeom prst="rect">
            <a:avLst/>
          </a:prstGeom>
        </p:spPr>
      </p:pic>
      <p:pic>
        <p:nvPicPr>
          <p:cNvPr id="28" name="Picture 27" descr="logo of Institut Curie">
            <a:extLst>
              <a:ext uri="{FF2B5EF4-FFF2-40B4-BE49-F238E27FC236}">
                <a16:creationId xmlns:a16="http://schemas.microsoft.com/office/drawing/2014/main" id="{3CDD2C5A-4AE3-EE6C-31E7-34A261C6A2E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8583" y="3152565"/>
            <a:ext cx="913832" cy="891675"/>
          </a:xfrm>
          <a:prstGeom prst="rect">
            <a:avLst/>
          </a:prstGeom>
        </p:spPr>
      </p:pic>
      <p:pic>
        <p:nvPicPr>
          <p:cNvPr id="32" name="Picture 31" descr="logo of University of Edinburgh Centre for Inflammation Research">
            <a:extLst>
              <a:ext uri="{FF2B5EF4-FFF2-40B4-BE49-F238E27FC236}">
                <a16:creationId xmlns:a16="http://schemas.microsoft.com/office/drawing/2014/main" id="{541F7B7A-BACE-F6CA-BA28-D8E742A642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24800" y="4659880"/>
            <a:ext cx="2600971" cy="501350"/>
          </a:xfrm>
          <a:prstGeom prst="rect">
            <a:avLst/>
          </a:prstGeom>
        </p:spPr>
      </p:pic>
      <p:pic>
        <p:nvPicPr>
          <p:cNvPr id="34" name="Picture 33" descr="logo of Cefas">
            <a:extLst>
              <a:ext uri="{FF2B5EF4-FFF2-40B4-BE49-F238E27FC236}">
                <a16:creationId xmlns:a16="http://schemas.microsoft.com/office/drawing/2014/main" id="{F31043F3-65A0-8583-6BE5-07E5032911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00297" y="2479767"/>
            <a:ext cx="1551465" cy="453334"/>
          </a:xfrm>
          <a:prstGeom prst="rect">
            <a:avLst/>
          </a:prstGeom>
        </p:spPr>
      </p:pic>
      <p:pic>
        <p:nvPicPr>
          <p:cNvPr id="35" name="Picture 34" descr="logo of Helmholtz Institute for Pharmeceutical Research">
            <a:extLst>
              <a:ext uri="{FF2B5EF4-FFF2-40B4-BE49-F238E27FC236}">
                <a16:creationId xmlns:a16="http://schemas.microsoft.com/office/drawing/2014/main" id="{C0123F45-721A-B3DD-53E2-DBF4FE87C6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1531" y="6365452"/>
            <a:ext cx="3950677" cy="301219"/>
          </a:xfrm>
          <a:prstGeom prst="rect">
            <a:avLst/>
          </a:prstGeom>
        </p:spPr>
      </p:pic>
      <p:pic>
        <p:nvPicPr>
          <p:cNvPr id="36" name="Picture 35" descr="logo of James Hutton Institute">
            <a:extLst>
              <a:ext uri="{FF2B5EF4-FFF2-40B4-BE49-F238E27FC236}">
                <a16:creationId xmlns:a16="http://schemas.microsoft.com/office/drawing/2014/main" id="{6DF083B9-32E5-36C6-E30B-3AEC556AF7C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5290" y="191329"/>
            <a:ext cx="1546319" cy="830241"/>
          </a:xfrm>
          <a:prstGeom prst="rect">
            <a:avLst/>
          </a:prstGeom>
        </p:spPr>
      </p:pic>
      <p:pic>
        <p:nvPicPr>
          <p:cNvPr id="37" name="Picture 37" descr="A picture containing text&#10;&#10;Description automatically generated">
            <a:extLst>
              <a:ext uri="{FF2B5EF4-FFF2-40B4-BE49-F238E27FC236}">
                <a16:creationId xmlns:a16="http://schemas.microsoft.com/office/drawing/2014/main" id="{C93C4F6B-6AA1-46AF-C397-5D4492C969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36255" y="5583888"/>
            <a:ext cx="1563568" cy="549215"/>
          </a:xfrm>
          <a:prstGeom prst="rect">
            <a:avLst/>
          </a:prstGeom>
        </p:spPr>
      </p:pic>
      <p:pic>
        <p:nvPicPr>
          <p:cNvPr id="38" name="Picture 38">
            <a:extLst>
              <a:ext uri="{FF2B5EF4-FFF2-40B4-BE49-F238E27FC236}">
                <a16:creationId xmlns:a16="http://schemas.microsoft.com/office/drawing/2014/main" id="{DDA31230-5A44-33FF-E78A-28F5CC1A107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25457" y="1043152"/>
            <a:ext cx="1497623" cy="507430"/>
          </a:xfrm>
          <a:prstGeom prst="rect">
            <a:avLst/>
          </a:prstGeom>
        </p:spPr>
      </p:pic>
      <p:pic>
        <p:nvPicPr>
          <p:cNvPr id="39" name="Picture 39" descr="Logo&#10;&#10;Description automatically generated">
            <a:extLst>
              <a:ext uri="{FF2B5EF4-FFF2-40B4-BE49-F238E27FC236}">
                <a16:creationId xmlns:a16="http://schemas.microsoft.com/office/drawing/2014/main" id="{610C1EF6-5856-52B0-7532-34677428A77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45001" y="5143236"/>
            <a:ext cx="1430216" cy="600809"/>
          </a:xfrm>
          <a:prstGeom prst="rect">
            <a:avLst/>
          </a:prstGeom>
        </p:spPr>
      </p:pic>
      <p:pic>
        <p:nvPicPr>
          <p:cNvPr id="40" name="Picture 40" descr="Icon&#10;&#10;Description automatically generated">
            <a:extLst>
              <a:ext uri="{FF2B5EF4-FFF2-40B4-BE49-F238E27FC236}">
                <a16:creationId xmlns:a16="http://schemas.microsoft.com/office/drawing/2014/main" id="{5A46D200-51EC-ED55-CABC-28014DF58E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86899" y="3768518"/>
            <a:ext cx="1490297" cy="551888"/>
          </a:xfrm>
          <a:prstGeom prst="rect">
            <a:avLst/>
          </a:prstGeom>
        </p:spPr>
      </p:pic>
      <p:pic>
        <p:nvPicPr>
          <p:cNvPr id="41" name="Picture 41">
            <a:extLst>
              <a:ext uri="{FF2B5EF4-FFF2-40B4-BE49-F238E27FC236}">
                <a16:creationId xmlns:a16="http://schemas.microsoft.com/office/drawing/2014/main" id="{115C3F8C-150E-7039-DB24-1EE6DA67BEC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53371" y="916597"/>
            <a:ext cx="1006720" cy="694595"/>
          </a:xfrm>
          <a:prstGeom prst="rect">
            <a:avLst/>
          </a:prstGeom>
        </p:spPr>
      </p:pic>
      <p:pic>
        <p:nvPicPr>
          <p:cNvPr id="42" name="Picture 42" descr="Logo, company name&#10;&#10;Description automatically generated">
            <a:extLst>
              <a:ext uri="{FF2B5EF4-FFF2-40B4-BE49-F238E27FC236}">
                <a16:creationId xmlns:a16="http://schemas.microsoft.com/office/drawing/2014/main" id="{B4D9CBEE-7FE3-99CE-AEE9-31F2AB505B9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21513" y="2433439"/>
            <a:ext cx="1929913" cy="54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4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1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1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1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10"/>
                            </p:stCondLst>
                            <p:childTnLst>
                              <p:par>
                                <p:cTn id="3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10"/>
                            </p:stCondLst>
                            <p:childTnLst>
                              <p:par>
                                <p:cTn id="3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1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1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10"/>
                            </p:stCondLst>
                            <p:childTnLst>
                              <p:par>
                                <p:cTn id="5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10"/>
                            </p:stCondLst>
                            <p:childTnLst>
                              <p:par>
                                <p:cTn id="6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1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10"/>
                            </p:stCondLst>
                            <p:childTnLst>
                              <p:par>
                                <p:cTn id="7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1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10"/>
                            </p:stCondLst>
                            <p:childTnLst>
                              <p:par>
                                <p:cTn id="8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10"/>
                            </p:stCondLst>
                            <p:childTnLst>
                              <p:par>
                                <p:cTn id="9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10"/>
                            </p:stCondLst>
                            <p:childTnLst>
                              <p:par>
                                <p:cTn id="9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EB5FD-0392-9450-D0F3-C7C103B17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28" y="387694"/>
            <a:ext cx="10854907" cy="1280890"/>
          </a:xfrm>
          <a:ln>
            <a:noFill/>
          </a:ln>
        </p:spPr>
        <p:txBody>
          <a:bodyPr/>
          <a:lstStyle/>
          <a:p>
            <a:r>
              <a:rPr lang="en-US">
                <a:solidFill>
                  <a:srgbClr val="002060"/>
                </a:solidFill>
              </a:rPr>
              <a:t>Level 4/5 Immunology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A1694B-AD3B-CFBC-F567-9BB1FBC82DFE}"/>
              </a:ext>
            </a:extLst>
          </p:cNvPr>
          <p:cNvGrpSpPr/>
          <p:nvPr/>
        </p:nvGrpSpPr>
        <p:grpSpPr>
          <a:xfrm>
            <a:off x="10829997" y="3546063"/>
            <a:ext cx="1109753" cy="3090795"/>
            <a:chOff x="10829997" y="3546063"/>
            <a:chExt cx="1109753" cy="309079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C63BE03-41E1-8329-236F-03670C99F941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259" y="428563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D7F0E1B-D3A6-18CE-3318-0A4D62533FCB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11517216" y="4924955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722DD28-6A27-15C2-9749-0AE323FC90DA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11245302" y="4924955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EE31E43-8BA6-D219-1766-B603C8C57FC3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11517216" y="52212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C6EDF91-AC2B-3641-C218-54D1C36DA705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11245302" y="52212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68CB1D7-6710-8486-8B4B-4BC6F467B969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11245302" y="4635684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8E2281F-0475-8531-6390-938AA946B508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11516295" y="4635443"/>
              <a:ext cx="0" cy="6505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712C72F-83AD-1C91-EBC9-E537C0ABB1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3546063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0906C0F-D577-61B1-F062-6E086B84E2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394837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B3F0F8-6D30-C335-CA2C-342F90950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8127" y="4350689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762164B-24F7-11D5-48F1-09CE9428A7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19048" y="4943415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14615FC-C55F-01A2-E9F3-0E86FE289E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1741" y="552986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1EBF397-EF66-8E68-0F24-C221B667E3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4215" y="4651394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4CE3F7C-818D-FB14-3384-8C319CA8D8C0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10943880" y="4651394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E1E95E9-4C81-D983-3360-BBF895E07BFC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1494215" y="5235436"/>
              <a:ext cx="324423" cy="324423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3144D2D-D65E-05DA-0679-09644AC7040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943880" y="5235436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0D67C2-093A-771D-6C0B-133446002C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29997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BEE85DD-4CF1-3B7D-B2BC-D9A0845330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2662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930A1D1-D1E1-4EB8-32DE-2E8B3EDD13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15327" y="5922958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5CC6B06-801D-6029-2158-8492E0359C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1741" y="6312435"/>
              <a:ext cx="324423" cy="324423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B9B101EE-AF86-C222-6B1B-03C9FC33C268}"/>
              </a:ext>
            </a:extLst>
          </p:cNvPr>
          <p:cNvSpPr txBox="1">
            <a:spLocks/>
          </p:cNvSpPr>
          <p:nvPr/>
        </p:nvSpPr>
        <p:spPr>
          <a:xfrm>
            <a:off x="176388" y="1408879"/>
            <a:ext cx="12048661" cy="10561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294FF"/>
              </a:buClr>
              <a:buSzPct val="140000"/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3420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D1B1B"/>
              </a:buClr>
              <a:buSzPct val="140000"/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0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ct val="140000"/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3420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92D050"/>
              </a:buClr>
              <a:buSzPct val="140000"/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3420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140000"/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200" b="1">
                <a:solidFill>
                  <a:srgbClr val="0070C0"/>
                </a:solidFill>
                <a:latin typeface="Arial"/>
                <a:cs typeface="Arial"/>
              </a:rPr>
              <a:t>Explore more detailed topics in immunology</a:t>
            </a:r>
            <a:r>
              <a:rPr lang="en-GB" sz="2200" b="1">
                <a:solidFill>
                  <a:srgbClr val="0070C0"/>
                </a:solidFill>
              </a:rPr>
              <a:t>, with </a:t>
            </a:r>
            <a:r>
              <a:rPr lang="en-GB" sz="2200" b="1">
                <a:solidFill>
                  <a:srgbClr val="0070C0"/>
                </a:solidFill>
                <a:latin typeface="Arial"/>
                <a:cs typeface="Arial"/>
              </a:rPr>
              <a:t>30-40 students, 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9DC88D4-C264-78C5-32F5-1183DA7CC1FD}"/>
              </a:ext>
            </a:extLst>
          </p:cNvPr>
          <p:cNvGrpSpPr/>
          <p:nvPr/>
        </p:nvGrpSpPr>
        <p:grpSpPr>
          <a:xfrm>
            <a:off x="128055" y="3177674"/>
            <a:ext cx="2762793" cy="1137543"/>
            <a:chOff x="3373857" y="2859782"/>
            <a:chExt cx="2385793" cy="864096"/>
          </a:xfrm>
        </p:grpSpPr>
        <p:sp>
          <p:nvSpPr>
            <p:cNvPr id="55" name="Rounded Rectangle 10">
              <a:extLst>
                <a:ext uri="{FF2B5EF4-FFF2-40B4-BE49-F238E27FC236}">
                  <a16:creationId xmlns:a16="http://schemas.microsoft.com/office/drawing/2014/main" id="{63F956ED-DCF4-D43C-DCA9-A079F9A46507}"/>
                </a:ext>
              </a:extLst>
            </p:cNvPr>
            <p:cNvSpPr/>
            <p:nvPr/>
          </p:nvSpPr>
          <p:spPr bwMode="auto">
            <a:xfrm>
              <a:off x="3419872" y="2859782"/>
              <a:ext cx="2304256" cy="864096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2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776C8F6-CE47-581B-A6CB-7CBA3473FDD8}"/>
                </a:ext>
              </a:extLst>
            </p:cNvPr>
            <p:cNvSpPr txBox="1"/>
            <p:nvPr/>
          </p:nvSpPr>
          <p:spPr>
            <a:xfrm>
              <a:off x="3373857" y="2954509"/>
              <a:ext cx="2385793" cy="62324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2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Fundamental Molecular Topics</a:t>
              </a:r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A118214-359F-FB70-62E3-55E53D5EB732}"/>
              </a:ext>
            </a:extLst>
          </p:cNvPr>
          <p:cNvGrpSpPr/>
          <p:nvPr/>
        </p:nvGrpSpPr>
        <p:grpSpPr>
          <a:xfrm>
            <a:off x="3021561" y="3237584"/>
            <a:ext cx="2902063" cy="1108868"/>
            <a:chOff x="3419872" y="2859782"/>
            <a:chExt cx="2304256" cy="864096"/>
          </a:xfrm>
        </p:grpSpPr>
        <p:sp>
          <p:nvSpPr>
            <p:cNvPr id="68" name="Rounded Rectangle 10">
              <a:extLst>
                <a:ext uri="{FF2B5EF4-FFF2-40B4-BE49-F238E27FC236}">
                  <a16:creationId xmlns:a16="http://schemas.microsoft.com/office/drawing/2014/main" id="{FE2DEFCF-8543-AEC8-1832-500BEE121137}"/>
                </a:ext>
              </a:extLst>
            </p:cNvPr>
            <p:cNvSpPr/>
            <p:nvPr/>
          </p:nvSpPr>
          <p:spPr bwMode="auto">
            <a:xfrm>
              <a:off x="3419872" y="2859782"/>
              <a:ext cx="2304256" cy="864096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2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515A099-3EE6-03B1-C728-507756392ABF}"/>
                </a:ext>
              </a:extLst>
            </p:cNvPr>
            <p:cNvSpPr txBox="1"/>
            <p:nvPr/>
          </p:nvSpPr>
          <p:spPr>
            <a:xfrm>
              <a:off x="3563888" y="2968664"/>
              <a:ext cx="2016224" cy="62324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2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Immunology of Inflammation</a:t>
              </a:r>
              <a:endParaRPr lang="en-GB" sz="240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CAC5ACC-CB42-1E6F-997B-58557E619389}"/>
              </a:ext>
            </a:extLst>
          </p:cNvPr>
          <p:cNvGrpSpPr/>
          <p:nvPr/>
        </p:nvGrpSpPr>
        <p:grpSpPr>
          <a:xfrm>
            <a:off x="240429" y="2015864"/>
            <a:ext cx="2650419" cy="923611"/>
            <a:chOff x="611449" y="2063387"/>
            <a:chExt cx="3072342" cy="1152127"/>
          </a:xfrm>
        </p:grpSpPr>
        <p:sp>
          <p:nvSpPr>
            <p:cNvPr id="83" name="Rounded Rectangle 9">
              <a:extLst>
                <a:ext uri="{FF2B5EF4-FFF2-40B4-BE49-F238E27FC236}">
                  <a16:creationId xmlns:a16="http://schemas.microsoft.com/office/drawing/2014/main" id="{D3C8A81E-56F5-0EB8-1AF8-9F8C2BA8BE54}"/>
                </a:ext>
              </a:extLst>
            </p:cNvPr>
            <p:cNvSpPr/>
            <p:nvPr/>
          </p:nvSpPr>
          <p:spPr bwMode="auto">
            <a:xfrm>
              <a:off x="611449" y="2063387"/>
              <a:ext cx="3072342" cy="1152127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2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4E2050C-40E1-5166-B556-9ED84728A42B}"/>
                </a:ext>
              </a:extLst>
            </p:cNvPr>
            <p:cNvSpPr txBox="1"/>
            <p:nvPr/>
          </p:nvSpPr>
          <p:spPr>
            <a:xfrm>
              <a:off x="778081" y="2180867"/>
              <a:ext cx="2688299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2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Fundamental Topics</a:t>
              </a:r>
              <a:endParaRPr lang="en-GB" sz="240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31D2017-35B6-EAA5-0B81-F27FDD00F77D}"/>
              </a:ext>
            </a:extLst>
          </p:cNvPr>
          <p:cNvGrpSpPr/>
          <p:nvPr/>
        </p:nvGrpSpPr>
        <p:grpSpPr>
          <a:xfrm>
            <a:off x="3062696" y="2032938"/>
            <a:ext cx="2860928" cy="906537"/>
            <a:chOff x="-1651275" y="3218870"/>
            <a:chExt cx="2304256" cy="864096"/>
          </a:xfrm>
        </p:grpSpPr>
        <p:sp>
          <p:nvSpPr>
            <p:cNvPr id="92" name="Rounded Rectangle 9">
              <a:extLst>
                <a:ext uri="{FF2B5EF4-FFF2-40B4-BE49-F238E27FC236}">
                  <a16:creationId xmlns:a16="http://schemas.microsoft.com/office/drawing/2014/main" id="{2D57F577-34CD-B719-5B7C-6035498FFC9B}"/>
                </a:ext>
              </a:extLst>
            </p:cNvPr>
            <p:cNvSpPr/>
            <p:nvPr/>
          </p:nvSpPr>
          <p:spPr bwMode="auto">
            <a:xfrm>
              <a:off x="-1651275" y="3218870"/>
              <a:ext cx="2304256" cy="864096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2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3084CF6-DA09-8159-4E76-4AF428C18420}"/>
                </a:ext>
              </a:extLst>
            </p:cNvPr>
            <p:cNvSpPr txBox="1"/>
            <p:nvPr/>
          </p:nvSpPr>
          <p:spPr>
            <a:xfrm>
              <a:off x="-1507259" y="3250922"/>
              <a:ext cx="2016224" cy="62324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2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Immunology of Infection</a:t>
              </a:r>
              <a:endParaRPr lang="en-GB" sz="240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0AE89E7-364F-24D0-6349-4EB23284C4E4}"/>
              </a:ext>
            </a:extLst>
          </p:cNvPr>
          <p:cNvGrpSpPr/>
          <p:nvPr/>
        </p:nvGrpSpPr>
        <p:grpSpPr>
          <a:xfrm>
            <a:off x="2843038" y="4720641"/>
            <a:ext cx="3139478" cy="1246144"/>
            <a:chOff x="5993895" y="2859782"/>
            <a:chExt cx="2484801" cy="864096"/>
          </a:xfrm>
        </p:grpSpPr>
        <p:sp>
          <p:nvSpPr>
            <p:cNvPr id="28" name="Rounded Rectangle 11">
              <a:extLst>
                <a:ext uri="{FF2B5EF4-FFF2-40B4-BE49-F238E27FC236}">
                  <a16:creationId xmlns:a16="http://schemas.microsoft.com/office/drawing/2014/main" id="{51733F89-7408-67F8-CBD3-EA346279617A}"/>
                </a:ext>
              </a:extLst>
            </p:cNvPr>
            <p:cNvSpPr/>
            <p:nvPr/>
          </p:nvSpPr>
          <p:spPr bwMode="auto">
            <a:xfrm>
              <a:off x="6084168" y="2859782"/>
              <a:ext cx="2304256" cy="864096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20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482390C-A0B9-D6F9-5C36-CBEFBB07E0A2}"/>
                </a:ext>
              </a:extLst>
            </p:cNvPr>
            <p:cNvSpPr txBox="1"/>
            <p:nvPr/>
          </p:nvSpPr>
          <p:spPr>
            <a:xfrm>
              <a:off x="5993895" y="2928108"/>
              <a:ext cx="2484801" cy="70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solidFill>
                    <a:schemeClr val="bg1">
                      <a:lumMod val="50000"/>
                    </a:schemeClr>
                  </a:solidFill>
                </a:rPr>
                <a:t>Cancer Immunopharmacology or Cancer</a:t>
              </a:r>
            </a:p>
          </p:txBody>
        </p:sp>
      </p:grpSp>
      <p:pic>
        <p:nvPicPr>
          <p:cNvPr id="32" name="Picture 31" descr="A group of people standing on the stairs&#10;&#10;Description automatically generated with medium confidence">
            <a:extLst>
              <a:ext uri="{FF2B5EF4-FFF2-40B4-BE49-F238E27FC236}">
                <a16:creationId xmlns:a16="http://schemas.microsoft.com/office/drawing/2014/main" id="{DC7402A1-0877-9EB4-C6D5-B07C8D689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319" y="2082953"/>
            <a:ext cx="4846066" cy="3632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BDCC81-A309-BF9B-7E6E-C0D335872B2F}"/>
              </a:ext>
            </a:extLst>
          </p:cNvPr>
          <p:cNvSpPr txBox="1"/>
          <p:nvPr/>
        </p:nvSpPr>
        <p:spPr>
          <a:xfrm>
            <a:off x="6599341" y="5782451"/>
            <a:ext cx="366319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solidFill>
                  <a:srgbClr val="C00000"/>
                </a:solidFill>
                <a:cs typeface="Arial"/>
              </a:rPr>
              <a:t>NSS: 100% SATISFIED!</a:t>
            </a:r>
          </a:p>
          <a:p>
            <a:endParaRPr lang="en-GB" sz="2400" b="1">
              <a:solidFill>
                <a:srgbClr val="C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6208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3225815B90F04C8C5E7021565882B8" ma:contentTypeVersion="16" ma:contentTypeDescription="Create a new document." ma:contentTypeScope="" ma:versionID="e04bb35fed4e206d984a3269153a6857">
  <xsd:schema xmlns:xsd="http://www.w3.org/2001/XMLSchema" xmlns:xs="http://www.w3.org/2001/XMLSchema" xmlns:p="http://schemas.microsoft.com/office/2006/metadata/properties" xmlns:ns2="c8fe5027-0307-4eeb-87de-fdae8813655f" xmlns:ns3="e64dcdc2-737e-4dfb-b8f4-14e3e1733890" targetNamespace="http://schemas.microsoft.com/office/2006/metadata/properties" ma:root="true" ma:fieldsID="726a04d052b4f206339f72e673f2a28c" ns2:_="" ns3:_="">
    <xsd:import namespace="c8fe5027-0307-4eeb-87de-fdae8813655f"/>
    <xsd:import namespace="e64dcdc2-737e-4dfb-b8f4-14e3e17338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fe5027-0307-4eeb-87de-fdae881365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306b285-ac2c-4225-b56d-e54690cf9c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4dcdc2-737e-4dfb-b8f4-14e3e173389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f6fca7a-67a6-4b64-a717-2ae2fd9a4c96}" ma:internalName="TaxCatchAll" ma:showField="CatchAllData" ma:web="e64dcdc2-737e-4dfb-b8f4-14e3e17338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42CD40-1584-4FAC-914C-4C0A657A3200}"/>
</file>

<file path=customXml/itemProps2.xml><?xml version="1.0" encoding="utf-8"?>
<ds:datastoreItem xmlns:ds="http://schemas.openxmlformats.org/officeDocument/2006/customXml" ds:itemID="{07725397-5D5C-4475-970B-BAC24903676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1137</Words>
  <Application>Microsoft Office PowerPoint</Application>
  <PresentationFormat>Widescreen</PresentationFormat>
  <Paragraphs>183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Sii Education Programmes</vt:lpstr>
      <vt:lpstr>Aim of this presentation</vt:lpstr>
      <vt:lpstr>PowerPoint Presentation</vt:lpstr>
      <vt:lpstr>Level 1</vt:lpstr>
      <vt:lpstr>Level 2</vt:lpstr>
      <vt:lpstr>Level 3 Medical Microbiology</vt:lpstr>
      <vt:lpstr>Level 3 Immunology</vt:lpstr>
      <vt:lpstr>MSci Work Placement</vt:lpstr>
      <vt:lpstr>Level 4/5 Immunology</vt:lpstr>
      <vt:lpstr>Level 4/5 Microbiology</vt:lpstr>
      <vt:lpstr>Opportunities for engagement with UG</vt:lpstr>
      <vt:lpstr>MSc Bioinformatics</vt:lpstr>
      <vt:lpstr>MSc Immunology and Inflammatory Disease</vt:lpstr>
      <vt:lpstr>MSc Infection Biology</vt:lpstr>
      <vt:lpstr>Opportunities for engagement with PGT 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Degrees in Microbiology  and Immunology</dc:title>
  <dc:creator>Olwyn Byron</dc:creator>
  <cp:lastModifiedBy>Olwyn Byron</cp:lastModifiedBy>
  <cp:revision>2</cp:revision>
  <dcterms:created xsi:type="dcterms:W3CDTF">2020-04-03T17:18:50Z</dcterms:created>
  <dcterms:modified xsi:type="dcterms:W3CDTF">2023-01-16T15:21:39Z</dcterms:modified>
</cp:coreProperties>
</file>