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30243463" cy="42484675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93">
          <p15:clr>
            <a:srgbClr val="A4A3A4"/>
          </p15:clr>
        </p15:guide>
        <p15:guide id="2" orient="horz" pos="9083">
          <p15:clr>
            <a:srgbClr val="A4A3A4"/>
          </p15:clr>
        </p15:guide>
        <p15:guide id="3" orient="horz" pos="7178">
          <p15:clr>
            <a:srgbClr val="A4A3A4"/>
          </p15:clr>
        </p15:guide>
        <p15:guide id="4" orient="horz" pos="9641">
          <p15:clr>
            <a:srgbClr val="A4A3A4"/>
          </p15:clr>
        </p15:guide>
        <p15:guide id="5" pos="-3316">
          <p15:clr>
            <a:srgbClr val="A4A3A4"/>
          </p15:clr>
        </p15:guide>
        <p15:guide id="6" pos="2752">
          <p15:clr>
            <a:srgbClr val="A4A3A4"/>
          </p15:clr>
        </p15:guide>
        <p15:guide id="7" pos="3222">
          <p15:clr>
            <a:srgbClr val="A4A3A4"/>
          </p15:clr>
        </p15:guide>
        <p15:guide id="8" pos="9290">
          <p15:clr>
            <a:srgbClr val="A4A3A4"/>
          </p15:clr>
        </p15:guide>
        <p15:guide id="9" pos="9761">
          <p15:clr>
            <a:srgbClr val="A4A3A4"/>
          </p15:clr>
        </p15:guide>
        <p15:guide id="10" pos="15829">
          <p15:clr>
            <a:srgbClr val="A4A3A4"/>
          </p15:clr>
        </p15:guide>
        <p15:guide id="11" pos="16299">
          <p15:clr>
            <a:srgbClr val="A4A3A4"/>
          </p15:clr>
        </p15:guide>
        <p15:guide id="12" pos="22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Mcclelland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F"/>
    <a:srgbClr val="006699"/>
    <a:srgbClr val="CC3300"/>
    <a:srgbClr val="00A2E5"/>
    <a:srgbClr val="004785"/>
    <a:srgbClr val="003EE5"/>
    <a:srgbClr val="448ACF"/>
    <a:srgbClr val="AB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 snapToGrid="0">
      <p:cViewPr>
        <p:scale>
          <a:sx n="30" d="100"/>
          <a:sy n="30" d="100"/>
        </p:scale>
        <p:origin x="-1496" y="2224"/>
      </p:cViewPr>
      <p:guideLst>
        <p:guide orient="horz" pos="22093"/>
        <p:guide orient="horz" pos="9083"/>
        <p:guide orient="horz" pos="7178"/>
        <p:guide orient="horz" pos="9641"/>
        <p:guide pos="-3316"/>
        <p:guide pos="2752"/>
        <p:guide pos="3222"/>
        <p:guide pos="9290"/>
        <p:guide pos="9761"/>
        <p:guide pos="15829"/>
        <p:guide pos="16299"/>
        <p:guide pos="22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t" anchorCtr="0" compatLnSpc="1">
            <a:prstTxWarp prst="textNoShape">
              <a:avLst/>
            </a:prstTxWarp>
          </a:bodyPr>
          <a:lstStyle>
            <a:lvl1pPr algn="l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4913" y="0"/>
            <a:ext cx="294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t" anchorCtr="0" compatLnSpc="1">
            <a:prstTxWarp prst="textNoShape">
              <a:avLst/>
            </a:prstTxWarp>
          </a:bodyPr>
          <a:lstStyle>
            <a:lvl1pPr algn="r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b" anchorCtr="0" compatLnSpc="1">
            <a:prstTxWarp prst="textNoShape">
              <a:avLst/>
            </a:prstTxWarp>
          </a:bodyPr>
          <a:lstStyle>
            <a:lvl1pPr algn="l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4913" y="9431338"/>
            <a:ext cx="294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E7DDF6-A52E-482A-8828-A3612F70DC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77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t" anchorCtr="0" compatLnSpc="1">
            <a:prstTxWarp prst="textNoShape">
              <a:avLst/>
            </a:prstTxWarp>
          </a:bodyPr>
          <a:lstStyle>
            <a:lvl1pPr algn="l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44913" y="0"/>
            <a:ext cx="294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t" anchorCtr="0" compatLnSpc="1">
            <a:prstTxWarp prst="textNoShape">
              <a:avLst/>
            </a:prstTxWarp>
          </a:bodyPr>
          <a:lstStyle>
            <a:lvl1pPr algn="r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92313" y="742950"/>
            <a:ext cx="2643187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600" y="4752975"/>
            <a:ext cx="48958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b" anchorCtr="0" compatLnSpc="1">
            <a:prstTxWarp prst="textNoShape">
              <a:avLst/>
            </a:prstTxWarp>
          </a:bodyPr>
          <a:lstStyle>
            <a:lvl1pPr algn="l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44913" y="9431338"/>
            <a:ext cx="294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2" tIns="43956" rIns="87912" bIns="43956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3CEB5A-24A1-4E4E-B38C-41A363582D3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6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3198475"/>
            <a:ext cx="25706387" cy="9105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075" y="24074438"/>
            <a:ext cx="21169313" cy="108569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938A-868E-4E64-AD2B-5D826A921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6A8E-21BC-40A0-8665-E24F49F3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48725" y="3776663"/>
            <a:ext cx="6426200" cy="3398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8" y="3776663"/>
            <a:ext cx="19127787" cy="3398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6B42-7E49-47E0-88C2-B6703FA6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0A73-2D11-4EB6-82F9-A118385F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27300238"/>
            <a:ext cx="25706387" cy="8437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188" y="18007013"/>
            <a:ext cx="25706387" cy="9293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0CCB-18F0-4378-B4E1-86AD7BD5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12272963"/>
            <a:ext cx="12776200" cy="25490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12272963"/>
            <a:ext cx="12777787" cy="25490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21A6-1D95-40EB-BE53-32576310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01800"/>
            <a:ext cx="27217687" cy="708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888" y="9509125"/>
            <a:ext cx="13361987" cy="3963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888" y="13473113"/>
            <a:ext cx="13361987" cy="2447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825" y="9509125"/>
            <a:ext cx="13366750" cy="3963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825" y="13473113"/>
            <a:ext cx="13366750" cy="2447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EA85-93B9-4264-941F-9CF175540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F1C6-2909-4B8A-9967-89CD5F48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65AD-F037-4961-A4DE-3B0A2C6EA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692275"/>
            <a:ext cx="9948862" cy="7197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700" y="1692275"/>
            <a:ext cx="16906875" cy="36258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888" y="8890000"/>
            <a:ext cx="9948862" cy="2906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3099-CBFC-493E-90A6-0F8751E0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5" y="29738638"/>
            <a:ext cx="18146713" cy="3511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725" y="3795713"/>
            <a:ext cx="18146713" cy="25490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725" y="33250188"/>
            <a:ext cx="18146713" cy="4986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5D28-524B-4453-B52F-579FB5AE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3776663"/>
            <a:ext cx="25706387" cy="70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5104" tIns="207553" rIns="415104" bIns="207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2272963"/>
            <a:ext cx="25706387" cy="254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5104" tIns="207553" rIns="415104" bIns="207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38708013"/>
            <a:ext cx="63007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5104" tIns="207553" rIns="415104" bIns="2075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6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708013"/>
            <a:ext cx="95773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5104" tIns="207553" rIns="415104" bIns="2075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6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708013"/>
            <a:ext cx="63007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5104" tIns="207553" rIns="415104" bIns="2075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6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972ACE3-3987-45DA-A1CD-93FEF6409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0"/>
            <a:ext cx="30243463" cy="42484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endParaRPr lang="en-GB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2pPr>
      <a:lvl3pPr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3pPr>
      <a:lvl4pPr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4pPr>
      <a:lvl5pPr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5pPr>
      <a:lvl6pPr marL="457200"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6pPr>
      <a:lvl7pPr marL="914400"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7pPr>
      <a:lvl8pPr marL="1371600"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8pPr>
      <a:lvl9pPr marL="1828800" algn="ctr" defTabSz="4151313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itchFamily="18" charset="0"/>
        </a:defRPr>
      </a:lvl9pPr>
    </p:titleStyle>
    <p:bodyStyle>
      <a:lvl1pPr marL="1555750" indent="-1555750" algn="l" defTabSz="4151313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73438" indent="-1296988" algn="l" defTabSz="4151313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89538" indent="-1038225" algn="l" defTabSz="4151313" rtl="0" eaLnBrk="0" fontAlgn="base" hangingPunct="0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</a:defRPr>
      </a:lvl3pPr>
      <a:lvl4pPr marL="7265988" indent="-1038225" algn="l" defTabSz="4151313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40850" indent="-1038225" algn="l" defTabSz="415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98050" indent="-1038225" algn="l" defTabSz="415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55250" indent="-1038225" algn="l" defTabSz="415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712450" indent="-1038225" algn="l" defTabSz="415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69650" indent="-1038225" algn="l" defTabSz="415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3"/>
          <p:cNvSpPr>
            <a:spLocks noChangeArrowheads="1"/>
          </p:cNvSpPr>
          <p:nvPr/>
        </p:nvSpPr>
        <p:spPr bwMode="auto">
          <a:xfrm>
            <a:off x="0" y="5978525"/>
            <a:ext cx="30245050" cy="420688"/>
          </a:xfrm>
          <a:prstGeom prst="rect">
            <a:avLst/>
          </a:prstGeom>
          <a:solidFill>
            <a:srgbClr val="00A2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GB" altLang="en-US"/>
          </a:p>
        </p:txBody>
      </p:sp>
      <p:sp>
        <p:nvSpPr>
          <p:cNvPr id="15363" name="Rectangle 60"/>
          <p:cNvSpPr>
            <a:spLocks noChangeArrowheads="1"/>
          </p:cNvSpPr>
          <p:nvPr/>
        </p:nvSpPr>
        <p:spPr bwMode="auto">
          <a:xfrm>
            <a:off x="5800725" y="468313"/>
            <a:ext cx="19402425" cy="3643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GB" sz="4400"/>
          </a:p>
        </p:txBody>
      </p: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65113" y="31830963"/>
            <a:ext cx="29624337" cy="4773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50205" tIns="350205" rIns="350205" bIns="350205"/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altLang="en-US" sz="4800" u="sng" dirty="0">
                <a:solidFill>
                  <a:schemeClr val="tx1"/>
                </a:solidFill>
                <a:latin typeface="Calibri"/>
                <a:cs typeface="Calibri"/>
              </a:rPr>
              <a:t>Discussion:</a:t>
            </a:r>
            <a:r>
              <a:rPr lang="en-GB" altLang="en-US" sz="4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4800" b="0" dirty="0">
                <a:latin typeface="Calibri"/>
                <a:cs typeface="Calibri"/>
              </a:rPr>
              <a:t>There appears to be a global demand for education on suicide prevention. </a:t>
            </a:r>
            <a:r>
              <a:rPr lang="en-GB" sz="4800" b="0">
                <a:latin typeface="Calibri"/>
                <a:cs typeface="Calibri"/>
              </a:rPr>
              <a:t>Outcome </a:t>
            </a:r>
            <a:r>
              <a:rPr lang="en-GB" sz="4800" b="0" dirty="0">
                <a:latin typeface="Calibri"/>
                <a:cs typeface="Calibri"/>
              </a:rPr>
              <a:t>data suggest that new knowledge can be delivered through a MOOC.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4800" b="0" dirty="0">
              <a:latin typeface="Calibri"/>
              <a:cs typeface="Calibri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4800" b="0" dirty="0">
                <a:latin typeface="Calibri"/>
                <a:cs typeface="Calibri"/>
              </a:rPr>
              <a:t>Learner safety needs to be carefully considered when developing and delivering online learning. Thorough and careful moderation is essential to ensure that learners engage safely with the content. </a:t>
            </a:r>
            <a:endParaRPr lang="en-GB" altLang="en-US" sz="4800" b="0" u="sng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306388" y="15755938"/>
            <a:ext cx="29544962" cy="25415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50205" tIns="350205" rIns="350205" bIns="350205"/>
          <a:lstStyle/>
          <a:p>
            <a:pPr defTabSz="889000" eaLnBrk="0" hangingPunct="0">
              <a:defRPr/>
            </a:pPr>
            <a:r>
              <a:rPr lang="en-GB" altLang="en-US" sz="4800" u="sng" dirty="0">
                <a:solidFill>
                  <a:schemeClr val="tx1"/>
                </a:solidFill>
                <a:latin typeface="Calibri"/>
                <a:cs typeface="Calibri"/>
              </a:rPr>
              <a:t>Aim</a:t>
            </a:r>
            <a:r>
              <a:rPr lang="en-GB" altLang="en-US" sz="48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altLang="en-US" sz="4800" b="0" dirty="0">
                <a:latin typeface="Calibri"/>
                <a:cs typeface="Calibri"/>
              </a:rPr>
              <a:t>T</a:t>
            </a:r>
            <a:r>
              <a:rPr lang="en-GB" sz="4800" b="0" dirty="0">
                <a:latin typeface="Calibri"/>
                <a:cs typeface="Calibri"/>
              </a:rPr>
              <a:t>o allow students to gain a broader understanding of suicide as a global issue through the creation of a 3-week, free Massive Open Online Course (MOOC). </a:t>
            </a:r>
            <a:endParaRPr lang="en-GB" altLang="en-US" sz="4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54" name="Rectangle 29"/>
          <p:cNvSpPr>
            <a:spLocks noChangeArrowheads="1"/>
          </p:cNvSpPr>
          <p:nvPr/>
        </p:nvSpPr>
        <p:spPr bwMode="auto">
          <a:xfrm>
            <a:off x="306388" y="6686550"/>
            <a:ext cx="15484475" cy="8534400"/>
          </a:xfrm>
          <a:prstGeom prst="rect">
            <a:avLst/>
          </a:prstGeom>
          <a:solidFill>
            <a:srgbClr val="E1EF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50205" tIns="350205" rIns="350205" bIns="350205"/>
          <a:lstStyle/>
          <a:p>
            <a:pPr defTabSz="889000" eaLnBrk="0" hangingPunct="0">
              <a:defRPr/>
            </a:pPr>
            <a:r>
              <a:rPr lang="en-GB" altLang="en-US" sz="4800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Background:</a:t>
            </a:r>
            <a:r>
              <a:rPr lang="en-GB" altLang="en-US" sz="4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altLang="en-US" sz="4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Suicide is preventable but it is estimated that a person dies by suicide somewhere in the world every 40 seconds. </a:t>
            </a:r>
          </a:p>
          <a:p>
            <a:pPr defTabSz="889000" eaLnBrk="0" hangingPunct="0">
              <a:defRPr/>
            </a:pPr>
            <a:endParaRPr lang="en-GB" altLang="en-US" sz="48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889000" eaLnBrk="0" hangingPunct="0">
              <a:defRPr/>
            </a:pPr>
            <a:r>
              <a:rPr lang="en-GB" altLang="en-US" sz="4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The World Health Organisation (WHO) has a target to reduce suicide rates by 10% by 2020.</a:t>
            </a:r>
          </a:p>
          <a:p>
            <a:pPr defTabSz="889000" eaLnBrk="0" hangingPunct="0">
              <a:defRPr/>
            </a:pPr>
            <a:endParaRPr lang="en-GB" altLang="en-US" sz="48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defTabSz="889000" eaLnBrk="0" hangingPunct="0">
              <a:defRPr/>
            </a:pPr>
            <a:r>
              <a:rPr lang="en-GB" altLang="en-US" sz="4800" b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Given the increase in online learning , it was thought that a free online course could help increase knowledge, reduce stigma and help prevent death from suicide</a:t>
            </a:r>
            <a:r>
              <a:rPr lang="en-GB" altLang="en-US" sz="4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</a:t>
            </a:r>
          </a:p>
        </p:txBody>
      </p:sp>
      <p:sp>
        <p:nvSpPr>
          <p:cNvPr id="15367" name="Title 3"/>
          <p:cNvSpPr>
            <a:spLocks/>
          </p:cNvSpPr>
          <p:nvPr/>
        </p:nvSpPr>
        <p:spPr bwMode="auto">
          <a:xfrm>
            <a:off x="18802350" y="14533563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151313" eaLnBrk="0" hangingPunct="0"/>
            <a:endParaRPr lang="en-GB" altLang="en-US" sz="4400" u="sng">
              <a:solidFill>
                <a:schemeClr val="tx2"/>
              </a:solidFill>
            </a:endParaRPr>
          </a:p>
        </p:txBody>
      </p:sp>
      <p:pic>
        <p:nvPicPr>
          <p:cNvPr id="15368" name="Picture 87" descr="university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465138"/>
            <a:ext cx="543401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15744825" y="14787563"/>
            <a:ext cx="196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5370" name="Rectangle 92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0" tIns="359960" rIns="359960" bIns="35996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GB" altLang="en-US"/>
          </a:p>
        </p:txBody>
      </p:sp>
      <p:sp>
        <p:nvSpPr>
          <p:cNvPr id="15371" name="Rectangle 94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0" tIns="359960" rIns="359960" bIns="35996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GB" altLang="en-US"/>
          </a:p>
        </p:txBody>
      </p:sp>
      <p:sp>
        <p:nvSpPr>
          <p:cNvPr id="15372" name="Rectangle 96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0" tIns="359960" rIns="359960" bIns="35996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GB" altLang="en-US"/>
          </a:p>
        </p:txBody>
      </p:sp>
      <p:sp>
        <p:nvSpPr>
          <p:cNvPr id="15373" name="Rectangle 99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0" tIns="359960" rIns="359960" bIns="35996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GB" altLang="en-US"/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0" y="3719513"/>
            <a:ext cx="28689300" cy="26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0" tIns="359960" rIns="359960" bIns="35996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4000" dirty="0">
                <a:latin typeface="Calibri" pitchFamily="34" charset="0"/>
              </a:rPr>
              <a:t>Dr J Langan Martin</a:t>
            </a:r>
            <a:r>
              <a:rPr lang="en-GB" sz="4000" baseline="30000" dirty="0">
                <a:latin typeface="Calibri" pitchFamily="34" charset="0"/>
              </a:rPr>
              <a:t>1</a:t>
            </a:r>
            <a:r>
              <a:rPr lang="en-GB" sz="4000" dirty="0">
                <a:latin typeface="Calibri" pitchFamily="34" charset="0"/>
              </a:rPr>
              <a:t>, Dr L Sharp</a:t>
            </a:r>
            <a:r>
              <a:rPr lang="en-GB" sz="4000" baseline="30000" dirty="0">
                <a:latin typeface="Calibri" pitchFamily="34" charset="0"/>
              </a:rPr>
              <a:t>2</a:t>
            </a:r>
            <a:r>
              <a:rPr lang="en-GB" sz="4000" dirty="0">
                <a:latin typeface="Calibri" pitchFamily="34" charset="0"/>
              </a:rPr>
              <a:t>, Dr D Karadzhov</a:t>
            </a:r>
            <a:r>
              <a:rPr lang="en-GB" sz="4000" baseline="30000" dirty="0">
                <a:latin typeface="Calibri" pitchFamily="34" charset="0"/>
              </a:rPr>
              <a:t>3</a:t>
            </a:r>
            <a:r>
              <a:rPr lang="en-GB" sz="4000" dirty="0">
                <a:latin typeface="Calibri" pitchFamily="34" charset="0"/>
              </a:rPr>
              <a:t>, Ms H McClelland</a:t>
            </a:r>
            <a:r>
              <a:rPr lang="en-GB" sz="4000" baseline="30000" dirty="0">
                <a:latin typeface="Calibri" pitchFamily="34" charset="0"/>
              </a:rPr>
              <a:t>3</a:t>
            </a:r>
            <a:r>
              <a:rPr lang="en-GB" sz="4000" dirty="0">
                <a:latin typeface="Calibri" pitchFamily="34" charset="0"/>
              </a:rPr>
              <a:t>, Dr S Cleare</a:t>
            </a:r>
            <a:r>
              <a:rPr lang="en-GB" sz="4000" baseline="30000" dirty="0">
                <a:latin typeface="Calibri" pitchFamily="34" charset="0"/>
              </a:rPr>
              <a:t>3</a:t>
            </a:r>
            <a:r>
              <a:rPr lang="en-GB" sz="4000" dirty="0">
                <a:latin typeface="Calibri" pitchFamily="34" charset="0"/>
              </a:rPr>
              <a:t> and Prof R O’Connor</a:t>
            </a:r>
            <a:r>
              <a:rPr lang="en-GB" sz="4000" baseline="30000" dirty="0">
                <a:latin typeface="Calibri" pitchFamily="34" charset="0"/>
              </a:rPr>
              <a:t>3</a:t>
            </a:r>
            <a:r>
              <a:rPr lang="en-GB" sz="4000" dirty="0">
                <a:latin typeface="Calibri" pitchFamily="34" charset="0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de-DE" altLang="en-US" sz="4000" baseline="30000" dirty="0">
                <a:latin typeface="Calibri" pitchFamily="34" charset="0"/>
              </a:rPr>
              <a:t>1</a:t>
            </a:r>
            <a:r>
              <a:rPr lang="de-DE" altLang="en-US" sz="4000" dirty="0">
                <a:latin typeface="Calibri" pitchFamily="34" charset="0"/>
              </a:rPr>
              <a:t>School </a:t>
            </a:r>
            <a:r>
              <a:rPr lang="de-DE" altLang="en-US" sz="4000" dirty="0" err="1">
                <a:latin typeface="Calibri" pitchFamily="34" charset="0"/>
              </a:rPr>
              <a:t>of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Medicine</a:t>
            </a:r>
            <a:r>
              <a:rPr lang="de-DE" altLang="en-US" sz="4000" dirty="0">
                <a:latin typeface="Calibri" pitchFamily="34" charset="0"/>
              </a:rPr>
              <a:t>, </a:t>
            </a:r>
            <a:r>
              <a:rPr lang="de-DE" altLang="en-US" sz="4000" dirty="0" err="1">
                <a:latin typeface="Calibri" pitchFamily="34" charset="0"/>
              </a:rPr>
              <a:t>Dentistry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and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smtClean="0">
                <a:latin typeface="Calibri" pitchFamily="34" charset="0"/>
              </a:rPr>
              <a:t>Nursing</a:t>
            </a:r>
            <a:r>
              <a:rPr lang="de-DE" altLang="en-US" sz="4000" dirty="0" smtClean="0">
                <a:latin typeface="Calibri" pitchFamily="34" charset="0"/>
              </a:rPr>
              <a:t>, </a:t>
            </a:r>
            <a:r>
              <a:rPr lang="de-DE" altLang="en-US" sz="4000" dirty="0">
                <a:latin typeface="Calibri" pitchFamily="34" charset="0"/>
              </a:rPr>
              <a:t>University </a:t>
            </a:r>
            <a:r>
              <a:rPr lang="de-DE" altLang="en-US" sz="4000" dirty="0" err="1">
                <a:latin typeface="Calibri" pitchFamily="34" charset="0"/>
              </a:rPr>
              <a:t>of</a:t>
            </a:r>
            <a:r>
              <a:rPr lang="de-DE" altLang="en-US" sz="4000" dirty="0">
                <a:latin typeface="Calibri" pitchFamily="34" charset="0"/>
              </a:rPr>
              <a:t> Glasgow </a:t>
            </a:r>
            <a:r>
              <a:rPr lang="en-GB" altLang="en-US" sz="4000" baseline="30000" dirty="0">
                <a:latin typeface="Calibri" pitchFamily="34" charset="0"/>
              </a:rPr>
              <a:t>2</a:t>
            </a:r>
            <a:r>
              <a:rPr lang="de-DE" altLang="en-US" sz="4000" dirty="0">
                <a:latin typeface="Calibri" pitchFamily="34" charset="0"/>
              </a:rPr>
              <a:t>Digital Education Team, University </a:t>
            </a:r>
            <a:r>
              <a:rPr lang="de-DE" altLang="en-US" sz="4000" dirty="0" err="1">
                <a:latin typeface="Calibri" pitchFamily="34" charset="0"/>
              </a:rPr>
              <a:t>of</a:t>
            </a:r>
            <a:r>
              <a:rPr lang="de-DE" altLang="en-US" sz="4000" dirty="0">
                <a:latin typeface="Calibri" pitchFamily="34" charset="0"/>
              </a:rPr>
              <a:t> Glasgow, </a:t>
            </a:r>
            <a:r>
              <a:rPr lang="en-GB" sz="4000" baseline="30000" dirty="0">
                <a:latin typeface="Calibri" pitchFamily="34" charset="0"/>
              </a:rPr>
              <a:t>3</a:t>
            </a:r>
            <a:r>
              <a:rPr lang="de-DE" altLang="en-US" sz="4000" dirty="0" err="1">
                <a:latin typeface="Calibri" pitchFamily="34" charset="0"/>
              </a:rPr>
              <a:t>Instititute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of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Health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and</a:t>
            </a:r>
            <a:r>
              <a:rPr lang="de-DE" altLang="en-US" sz="4000" dirty="0">
                <a:latin typeface="Calibri" pitchFamily="34" charset="0"/>
              </a:rPr>
              <a:t> </a:t>
            </a:r>
            <a:r>
              <a:rPr lang="de-DE" altLang="en-US" sz="4000" dirty="0" err="1">
                <a:latin typeface="Calibri" pitchFamily="34" charset="0"/>
              </a:rPr>
              <a:t>Wellbeing</a:t>
            </a:r>
            <a:r>
              <a:rPr lang="de-DE" altLang="en-US" sz="4000" dirty="0">
                <a:latin typeface="Calibri" pitchFamily="34" charset="0"/>
              </a:rPr>
              <a:t> University </a:t>
            </a:r>
            <a:r>
              <a:rPr lang="de-DE" altLang="en-US" sz="4000" dirty="0" err="1">
                <a:latin typeface="Calibri" pitchFamily="34" charset="0"/>
              </a:rPr>
              <a:t>of</a:t>
            </a:r>
            <a:r>
              <a:rPr lang="de-DE" altLang="en-US" sz="4000" dirty="0">
                <a:latin typeface="Calibri" pitchFamily="34" charset="0"/>
              </a:rPr>
              <a:t> Glasgow</a:t>
            </a:r>
            <a:endParaRPr lang="en-GB" altLang="en-US" sz="4000" dirty="0">
              <a:latin typeface="Calibri" pitchFamily="34" charset="0"/>
            </a:endParaRPr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16165533" y="6686550"/>
            <a:ext cx="13696950" cy="8534400"/>
          </a:xfrm>
          <a:prstGeom prst="rect">
            <a:avLst/>
          </a:prstGeom>
          <a:solidFill>
            <a:srgbClr val="E1EF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50205" tIns="350205" rIns="350205" bIns="350205"/>
          <a:lstStyle/>
          <a:p>
            <a:pPr defTabSz="889000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altLang="en-US" sz="4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Methodology:</a:t>
            </a:r>
            <a:r>
              <a:rPr lang="en-GB" alt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800" b="0" dirty="0">
                <a:latin typeface="Calibri"/>
                <a:cs typeface="Calibri"/>
              </a:rPr>
              <a:t>A multidisciplinary team developed the educational content. </a:t>
            </a:r>
          </a:p>
          <a:p>
            <a:pPr defTabSz="889000" eaLnBrk="0" hangingPunct="0">
              <a:spcBef>
                <a:spcPct val="50000"/>
              </a:spcBef>
              <a:defRPr/>
            </a:pPr>
            <a:r>
              <a:rPr lang="en-GB" sz="4800" b="0" dirty="0">
                <a:latin typeface="Calibri"/>
                <a:cs typeface="Calibri"/>
              </a:rPr>
              <a:t>To ensure a safe learning environment, the WHO guidelines on safe reporting of suicides were used.</a:t>
            </a:r>
          </a:p>
          <a:p>
            <a:pPr defTabSz="889000" eaLnBrk="0" hangingPunct="0">
              <a:spcBef>
                <a:spcPct val="50000"/>
              </a:spcBef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Self–care activities </a:t>
            </a:r>
            <a:r>
              <a:rPr lang="en-GB" sz="4800" b="0" dirty="0">
                <a:latin typeface="Calibri"/>
                <a:cs typeface="Calibri"/>
              </a:rPr>
              <a:t>were embedded throughout each week of the MOOC and </a:t>
            </a: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wellbeing resources </a:t>
            </a:r>
            <a:r>
              <a:rPr lang="en-GB" sz="4800" b="0" dirty="0">
                <a:latin typeface="Calibri"/>
                <a:cs typeface="Calibri"/>
              </a:rPr>
              <a:t>were signposted at the end of each learning step</a:t>
            </a:r>
            <a:r>
              <a:rPr lang="en-GB" sz="4800" b="0" dirty="0"/>
              <a:t>. </a:t>
            </a:r>
          </a:p>
          <a:p>
            <a:pPr defTabSz="889000" eaLnBrk="0" hangingPunct="0">
              <a:spcBef>
                <a:spcPct val="50000"/>
              </a:spcBef>
              <a:defRPr/>
            </a:pPr>
            <a:r>
              <a:rPr lang="en-GB" sz="4800" b="0" dirty="0">
                <a:latin typeface="Calibri" panose="020F0502020204030204" pitchFamily="34" charset="0"/>
                <a:cs typeface="Calibri" panose="020F0502020204030204" pitchFamily="34" charset="0"/>
              </a:rPr>
              <a:t>The MOOC was moderated by a team with experience in suicide research. </a:t>
            </a:r>
          </a:p>
        </p:txBody>
      </p:sp>
      <p:sp>
        <p:nvSpPr>
          <p:cNvPr id="15376" name="Rectangle 33"/>
          <p:cNvSpPr>
            <a:spLocks noChangeArrowheads="1"/>
          </p:cNvSpPr>
          <p:nvPr/>
        </p:nvSpPr>
        <p:spPr bwMode="auto">
          <a:xfrm>
            <a:off x="398463" y="37379275"/>
            <a:ext cx="29513212" cy="2028825"/>
          </a:xfrm>
          <a:prstGeom prst="rect">
            <a:avLst/>
          </a:prstGeom>
          <a:solidFill>
            <a:srgbClr val="E1EFFF"/>
          </a:solidFill>
          <a:ln w="9525">
            <a:noFill/>
            <a:miter lim="800000"/>
            <a:headEnd/>
            <a:tailEnd/>
          </a:ln>
        </p:spPr>
        <p:txBody>
          <a:bodyPr lIns="350205" tIns="350205" rIns="350205" bIns="350205"/>
          <a:lstStyle/>
          <a:p>
            <a:pPr defTabSz="889000" eaLnBrk="0" hangingPunct="0"/>
            <a:r>
              <a:rPr lang="en-GB" altLang="en-US" sz="4000" u="sng">
                <a:solidFill>
                  <a:schemeClr val="tx1"/>
                </a:solidFill>
                <a:latin typeface="Calibri" pitchFamily="34" charset="0"/>
              </a:rPr>
              <a:t>Thanks To:</a:t>
            </a:r>
            <a:r>
              <a:rPr lang="en-GB" altLang="en-US" sz="4000">
                <a:solidFill>
                  <a:schemeClr val="tx1"/>
                </a:solidFill>
                <a:latin typeface="Calibri" pitchFamily="34" charset="0"/>
              </a:rPr>
              <a:t> Ms S Syrett, Mr M Syrett, Dr T Zortea, Dr H Paterson, Dr B Cullen, Dr L England, Ms K MacLean, Ms E Neilson, Ms J Crow and Mr J Kerr. </a:t>
            </a:r>
            <a:endParaRPr lang="en-GB" sz="4000" b="0">
              <a:solidFill>
                <a:schemeClr val="tx1"/>
              </a:solidFill>
              <a:latin typeface="Calibri" pitchFamily="34" charset="0"/>
            </a:endParaRPr>
          </a:p>
          <a:p>
            <a:pPr defTabSz="889000" eaLnBrk="0" hangingPunct="0">
              <a:spcBef>
                <a:spcPct val="50000"/>
              </a:spcBef>
            </a:pP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5377" name="Rounded Rectangle 1"/>
          <p:cNvSpPr>
            <a:spLocks noChangeArrowheads="1"/>
          </p:cNvSpPr>
          <p:nvPr/>
        </p:nvSpPr>
        <p:spPr bwMode="auto">
          <a:xfrm>
            <a:off x="1428750" y="25031700"/>
            <a:ext cx="12915900" cy="7143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359960" tIns="359960" rIns="359960" bIns="359960"/>
          <a:lstStyle/>
          <a:p>
            <a:pPr algn="ctr" defTabSz="889000"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306388" y="18840450"/>
            <a:ext cx="29564012" cy="12328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59960" tIns="359960" rIns="359960" bIns="359960"/>
          <a:lstStyle/>
          <a:p>
            <a:pPr defTabSz="889000" eaLnBrk="0" hangingPunct="0">
              <a:defRPr/>
            </a:pPr>
            <a:r>
              <a:rPr lang="en-US" altLang="en-US" sz="4800" u="sng" dirty="0">
                <a:solidFill>
                  <a:schemeClr val="tx1"/>
                </a:solidFill>
                <a:latin typeface="Calibri"/>
                <a:cs typeface="Calibri"/>
              </a:rPr>
              <a:t>Results</a:t>
            </a:r>
            <a:r>
              <a:rPr lang="en-US" altLang="en-US" sz="48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US" altLang="en-US" sz="4800" b="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GB" sz="4800" b="0" dirty="0">
                <a:latin typeface="Calibri"/>
                <a:cs typeface="Calibri"/>
              </a:rPr>
              <a:t>he MOOC was offered in March and September 2019</a:t>
            </a:r>
          </a:p>
          <a:p>
            <a:pPr defTabSz="889000" eaLnBrk="0" hangingPunct="0">
              <a:defRPr/>
            </a:pPr>
            <a:r>
              <a:rPr lang="en-GB" sz="4800" b="0" dirty="0">
                <a:latin typeface="Calibri"/>
                <a:cs typeface="Calibri"/>
              </a:rPr>
              <a:t>with five organisational endorsements and one accreditation. </a:t>
            </a:r>
          </a:p>
          <a:p>
            <a:pPr defTabSz="889000" eaLnBrk="0" hangingPunct="0"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Over 3,600 learners enrolled and 4,410 comments were made. </a:t>
            </a:r>
          </a:p>
          <a:p>
            <a:pPr defTabSz="889000" eaLnBrk="0" hangingPunct="0">
              <a:defRPr/>
            </a:pPr>
            <a:r>
              <a:rPr lang="en-GB" sz="4800" b="0" dirty="0">
                <a:latin typeface="Calibri"/>
                <a:cs typeface="Calibri"/>
              </a:rPr>
              <a:t>77.7% (n=2,278) of learners were “active learners”, almost twice the</a:t>
            </a:r>
            <a:br>
              <a:rPr lang="en-GB" sz="4800" b="0" dirty="0">
                <a:latin typeface="Calibri"/>
                <a:cs typeface="Calibri"/>
              </a:rPr>
            </a:br>
            <a:r>
              <a:rPr lang="en-GB" sz="4800" b="0" dirty="0" smtClean="0">
                <a:latin typeface="Calibri"/>
                <a:cs typeface="Calibri"/>
              </a:rPr>
              <a:t>average in </a:t>
            </a:r>
            <a:r>
              <a:rPr lang="en-GB" sz="4800" b="0" dirty="0">
                <a:latin typeface="Calibri"/>
                <a:cs typeface="Calibri"/>
              </a:rPr>
              <a:t>other Future Learn </a:t>
            </a:r>
            <a:r>
              <a:rPr lang="en-GB" sz="4800" b="0" dirty="0" smtClean="0">
                <a:latin typeface="Calibri"/>
                <a:cs typeface="Calibri"/>
              </a:rPr>
              <a:t>courses (42%).</a:t>
            </a:r>
            <a:endParaRPr lang="en-GB" sz="4800" b="0" dirty="0">
              <a:latin typeface="Calibri"/>
              <a:cs typeface="Calibri"/>
            </a:endParaRPr>
          </a:p>
          <a:p>
            <a:pPr defTabSz="889000" eaLnBrk="0" hangingPunct="0">
              <a:defRPr/>
            </a:pPr>
            <a:endParaRPr lang="en-GB" sz="4800" b="0" dirty="0">
              <a:latin typeface="Calibri"/>
              <a:cs typeface="Calibri"/>
            </a:endParaRPr>
          </a:p>
          <a:p>
            <a:pPr defTabSz="889000" eaLnBrk="0" hangingPunct="0">
              <a:defRPr/>
            </a:pPr>
            <a:r>
              <a:rPr lang="en-GB" sz="4800" b="0" dirty="0">
                <a:latin typeface="Calibri"/>
                <a:cs typeface="Calibri"/>
              </a:rPr>
              <a:t>The MOOC had a global reach with 51% of learners residing in the UK,</a:t>
            </a:r>
          </a:p>
          <a:p>
            <a:pPr defTabSz="889000" eaLnBrk="0" hangingPunct="0">
              <a:defRPr/>
            </a:pPr>
            <a:r>
              <a:rPr lang="en-GB" sz="4800" b="0" dirty="0">
                <a:latin typeface="Calibri"/>
                <a:cs typeface="Calibri"/>
              </a:rPr>
              <a:t>5% in Australia, 4% in the United States, 3% in Mexico, 2% in Canada, </a:t>
            </a:r>
          </a:p>
          <a:p>
            <a:pPr defTabSz="889000" eaLnBrk="0" hangingPunct="0">
              <a:defRPr/>
            </a:pPr>
            <a:r>
              <a:rPr lang="en-GB" sz="4800" b="0" dirty="0">
                <a:latin typeface="Calibri"/>
                <a:cs typeface="Calibri"/>
              </a:rPr>
              <a:t>India and China and 1% in Russia and Saudi Arabia. </a:t>
            </a:r>
            <a:endParaRPr lang="en-US" altLang="en-US" sz="4800" b="0" u="sng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GB" sz="4800" b="0" dirty="0">
              <a:latin typeface="Calibri"/>
              <a:cs typeface="Calibri"/>
            </a:endParaRPr>
          </a:p>
          <a:p>
            <a:pPr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1.4% (n=62) of comments were flagged &amp; hidden due to unsafe </a:t>
            </a:r>
          </a:p>
          <a:p>
            <a:pPr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content. </a:t>
            </a:r>
            <a:r>
              <a:rPr lang="en-GB" sz="4800" b="0" dirty="0">
                <a:latin typeface="Calibri"/>
                <a:cs typeface="Calibri"/>
              </a:rPr>
              <a:t>The majority were due to discussion of suicide methods. </a:t>
            </a:r>
          </a:p>
          <a:p>
            <a:pPr>
              <a:defRPr/>
            </a:pPr>
            <a:endParaRPr lang="en-GB" sz="4800" b="0" dirty="0">
              <a:latin typeface="Calibri"/>
              <a:cs typeface="Calibri"/>
            </a:endParaRPr>
          </a:p>
          <a:p>
            <a:pPr>
              <a:defRPr/>
            </a:pPr>
            <a:r>
              <a:rPr lang="en-GB" sz="4800" b="0" dirty="0">
                <a:latin typeface="Calibri"/>
                <a:cs typeface="Calibri"/>
              </a:rPr>
              <a:t>Feedback data from 276 learners showed that:</a:t>
            </a:r>
          </a:p>
          <a:p>
            <a:pPr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93.5% (n=258) felt the course met or exceeded expectations</a:t>
            </a:r>
          </a:p>
          <a:p>
            <a:pPr>
              <a:defRPr/>
            </a:pPr>
            <a:r>
              <a:rPr lang="en-GB" sz="4800" dirty="0">
                <a:solidFill>
                  <a:srgbClr val="FF0000"/>
                </a:solidFill>
                <a:latin typeface="Calibri"/>
                <a:cs typeface="Calibri"/>
              </a:rPr>
              <a:t>95.7% (n=264) reported new learning. </a:t>
            </a:r>
          </a:p>
          <a:p>
            <a:pPr defTabSz="889000" eaLnBrk="0" hangingPunct="0">
              <a:defRPr/>
            </a:pPr>
            <a:endParaRPr lang="en-US" altLang="en-US" sz="4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889000" eaLnBrk="0" hangingPunct="0">
              <a:defRPr/>
            </a:pPr>
            <a:endParaRPr lang="en-US" alt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defTabSz="889000" eaLnBrk="0" hangingPunct="0">
              <a:defRPr/>
            </a:pPr>
            <a:endParaRPr lang="en-GB" alt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79" name="Rectangle 3"/>
          <p:cNvSpPr>
            <a:spLocks noChangeArrowheads="1"/>
          </p:cNvSpPr>
          <p:nvPr/>
        </p:nvSpPr>
        <p:spPr bwMode="auto">
          <a:xfrm>
            <a:off x="12573000" y="27057350"/>
            <a:ext cx="29524325" cy="3095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59960" tIns="359960" rIns="359960" bIns="359960"/>
          <a:lstStyle/>
          <a:p>
            <a:pPr algn="ctr" defTabSz="889000"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5380" name="Rectangle 24"/>
          <p:cNvSpPr>
            <a:spLocks noChangeArrowheads="1"/>
          </p:cNvSpPr>
          <p:nvPr/>
        </p:nvSpPr>
        <p:spPr bwMode="auto">
          <a:xfrm>
            <a:off x="0" y="19237325"/>
            <a:ext cx="30243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318250" y="804863"/>
          <a:ext cx="16542430" cy="3259505"/>
        </p:xfrm>
        <a:graphic>
          <a:graphicData uri="http://schemas.openxmlformats.org/drawingml/2006/table">
            <a:tbl>
              <a:tblPr/>
              <a:tblGrid>
                <a:gridCol w="16542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59505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Designing a Massive Open Online Course (MOOC):</a:t>
                      </a:r>
                    </a:p>
                    <a:p>
                      <a:pPr algn="ctr"/>
                      <a:r>
                        <a:rPr lang="en-GB" sz="6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Understanding Suicide and Suicide Prevention</a:t>
                      </a:r>
                    </a:p>
                    <a:p>
                      <a:pPr algn="ctr"/>
                      <a:r>
                        <a:rPr lang="en-GB" sz="6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Strategies in a Global Context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38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5100" y="40025638"/>
            <a:ext cx="363061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128" y="40019288"/>
            <a:ext cx="1803305" cy="2182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8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3" y="40019288"/>
            <a:ext cx="7688262" cy="2236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8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95700" y="40062150"/>
            <a:ext cx="54514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0475" y="40014525"/>
            <a:ext cx="70199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01263" y="444500"/>
            <a:ext cx="3767137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05438" y="19842163"/>
            <a:ext cx="11210925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18195925" y="19678650"/>
            <a:ext cx="11380788" cy="95361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59960" tIns="359960" rIns="359960" bIns="359960"/>
          <a:lstStyle/>
          <a:p>
            <a:pPr algn="ctr" defTabSz="889000"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5393" name="AutoShape 33" descr="Image preview"/>
          <p:cNvSpPr>
            <a:spLocks noChangeAspect="1" noChangeArrowheads="1"/>
          </p:cNvSpPr>
          <p:nvPr/>
        </p:nvSpPr>
        <p:spPr bwMode="auto">
          <a:xfrm>
            <a:off x="95250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59960" tIns="359960" rIns="359960" bIns="359960" numCol="1" anchor="t" anchorCtr="0" compatLnSpc="1">
        <a:prstTxWarp prst="textNoShape">
          <a:avLst/>
        </a:prstTxWarp>
      </a:bodyPr>
      <a:lstStyle>
        <a:defPPr marL="0" marR="0" indent="0" algn="ctr" defTabSz="889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59960" tIns="359960" rIns="359960" bIns="359960" numCol="1" anchor="t" anchorCtr="0" compatLnSpc="1">
        <a:prstTxWarp prst="textNoShape">
          <a:avLst/>
        </a:prstTxWarp>
      </a:bodyPr>
      <a:lstStyle>
        <a:defPPr marL="0" marR="0" indent="0" algn="ctr" defTabSz="889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6686EACF6714EA9DB75F731E99A08" ma:contentTypeVersion="8" ma:contentTypeDescription="Create a new document." ma:contentTypeScope="" ma:versionID="6a1eb8993e84897e77e88bf226befa6b">
  <xsd:schema xmlns:xsd="http://www.w3.org/2001/XMLSchema" xmlns:xs="http://www.w3.org/2001/XMLSchema" xmlns:p="http://schemas.microsoft.com/office/2006/metadata/properties" xmlns:ns3="88b74dfe-27af-43e1-a2cd-21918b2fcf28" targetNamespace="http://schemas.microsoft.com/office/2006/metadata/properties" ma:root="true" ma:fieldsID="ec5704e2961c6159b710f1fed6d4c34a" ns3:_="">
    <xsd:import namespace="88b74dfe-27af-43e1-a2cd-21918b2fcf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74dfe-27af-43e1-a2cd-21918b2fc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2DD35-FB27-4D2E-888F-172343CFDF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E897C2-29B3-4CB6-BCE7-3C17ECDFA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3AF8B-E4F5-4D55-9192-7878664F3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74dfe-27af-43e1-a2cd-21918b2fc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5834</TotalTime>
  <Words>329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Daniel Martin</cp:lastModifiedBy>
  <cp:revision>424</cp:revision>
  <cp:lastPrinted>2014-05-20T14:07:35Z</cp:lastPrinted>
  <dcterms:created xsi:type="dcterms:W3CDTF">1997-10-24T05:44:18Z</dcterms:created>
  <dcterms:modified xsi:type="dcterms:W3CDTF">2020-08-18T08:30:54Z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0x010100EAD6686EACF6714EA9DB75F731E99A08</vt:lpwstr>
  </property>
</Properties>
</file>