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edtr403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MANDATORY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90706-8F93-42D3-B5D4-980B9B66DF1E}" type="datetimeFigureOut">
              <a:rPr lang="en-GB" smtClean="0"/>
              <a:pPr/>
              <a:t>12/10/2018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38DFD-31FB-48F8-A8F5-A8FF0A15B0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360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MANDATORY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55EC-AB1E-4E85-A43E-FA49FE3A964C}" type="datetimeFigureOut">
              <a:rPr lang="en-GB" smtClean="0"/>
              <a:pPr/>
              <a:t>12/10/2018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37DDD-D1D7-4949-9C25-338F181985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092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/>
              <a:t>MANDATORY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B57-AA04-48E9-A5C3-0F4B92458860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693C-C5AB-4596-8FF0-A97AA2128D32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69C7-96E8-4B90-892D-2DB7469AAAC5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98FB-F60A-4EF0-8E15-0BFDBA963245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9295-6764-4331-AB3D-A243F00E6D65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86CA-0F24-46A0-A727-ED74A2B04996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5FD-B3CD-4FD1-9B97-1FE9DCDED528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C398-BF5B-41EE-8D0F-C0A5FD5467AD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9C030-5873-4F42-AB61-75FBDD4E0077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54D5-B5C9-4649-8551-486D76AA08C4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56C4-56C1-4EDD-ABE0-7EC22268DF9E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04FE-A19E-4BAC-AB28-BBA823B08643}" type="datetime1">
              <a:rPr lang="en-GB" smtClean="0"/>
              <a:pPr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ACRONYMS/GLOSSARY EPR – Electronic Patient Record SRA – Senior Research Administrator RNM – Research Nurse Manager SMT – Senior Management Team External User – User is external to GCRF clinical study team  V1.0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E51C-7C4C-47B2-B41F-4A6CB946C3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56" y="38066"/>
            <a:ext cx="8964488" cy="692696"/>
          </a:xfrm>
        </p:spPr>
        <p:txBody>
          <a:bodyPr>
            <a:normAutofit/>
          </a:bodyPr>
          <a:lstStyle/>
          <a:p>
            <a:pPr algn="l"/>
            <a:r>
              <a:rPr lang="en-GB" sz="1200" b="1" dirty="0"/>
              <a:t>Glasgow Clinical Trial Unit 		      NHS GG&amp;C Clinical Research Imaging Facility 		 MANDATORY 	</a:t>
            </a:r>
            <a:br>
              <a:rPr lang="en-GB" sz="1200" dirty="0"/>
            </a:br>
            <a:r>
              <a:rPr lang="en-GB" sz="1200" b="1" dirty="0"/>
              <a:t>GUI 58.007A: CRIF Review of Incidental Findings  (anonymised images)</a:t>
            </a:r>
            <a:br>
              <a:rPr lang="en-GB" sz="1200" b="1" dirty="0"/>
            </a:br>
            <a:r>
              <a:rPr lang="en-GB" sz="1200" b="1" dirty="0"/>
              <a:t>Version:  1.0</a:t>
            </a:r>
          </a:p>
        </p:txBody>
      </p:sp>
      <p:sp>
        <p:nvSpPr>
          <p:cNvPr id="89" name="Flowchart: Process 88"/>
          <p:cNvSpPr/>
          <p:nvPr/>
        </p:nvSpPr>
        <p:spPr>
          <a:xfrm>
            <a:off x="2771800" y="6175986"/>
            <a:ext cx="2088232" cy="4320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PI/CI review with radiologist</a:t>
            </a:r>
          </a:p>
        </p:txBody>
      </p:sp>
      <p:sp>
        <p:nvSpPr>
          <p:cNvPr id="91" name="Flowchart: Process 90"/>
          <p:cNvSpPr/>
          <p:nvPr/>
        </p:nvSpPr>
        <p:spPr>
          <a:xfrm>
            <a:off x="6804248" y="3323050"/>
            <a:ext cx="1584176" cy="4320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No further action required</a:t>
            </a:r>
          </a:p>
        </p:txBody>
      </p:sp>
      <p:sp>
        <p:nvSpPr>
          <p:cNvPr id="92" name="Flowchart: Process 91"/>
          <p:cNvSpPr/>
          <p:nvPr/>
        </p:nvSpPr>
        <p:spPr>
          <a:xfrm>
            <a:off x="4788024" y="1594858"/>
            <a:ext cx="2736304" cy="4320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Authorised  Operator to contact site Radiographer within 24 hours of scan for review of images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148064" y="2458954"/>
            <a:ext cx="36004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Yes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804248" y="2458954"/>
            <a:ext cx="36004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No</a:t>
            </a:r>
          </a:p>
        </p:txBody>
      </p:sp>
      <p:sp>
        <p:nvSpPr>
          <p:cNvPr id="206" name="Flowchart: Process 205"/>
          <p:cNvSpPr/>
          <p:nvPr/>
        </p:nvSpPr>
        <p:spPr>
          <a:xfrm>
            <a:off x="2771799" y="4259154"/>
            <a:ext cx="2088228" cy="64807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Additional imaging performed on CRIF scanners as vetted by radiologist within 72 hours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CRIF to arrange visit</a:t>
            </a:r>
          </a:p>
        </p:txBody>
      </p:sp>
      <p:sp>
        <p:nvSpPr>
          <p:cNvPr id="230" name="Flowchart: Process 229"/>
          <p:cNvSpPr/>
          <p:nvPr/>
        </p:nvSpPr>
        <p:spPr>
          <a:xfrm>
            <a:off x="4788024" y="480326"/>
            <a:ext cx="2736304" cy="69269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Patient or Healthy Volunteer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Incidental finding noticed at  time of scanning by Authorised Operator</a:t>
            </a:r>
          </a:p>
        </p:txBody>
      </p:sp>
      <p:cxnSp>
        <p:nvCxnSpPr>
          <p:cNvPr id="37" name="Straight Arrow Connector 36"/>
          <p:cNvCxnSpPr>
            <a:cxnSpLocks/>
            <a:stCxn id="230" idx="1"/>
            <a:endCxn id="230" idx="1"/>
          </p:cNvCxnSpPr>
          <p:nvPr/>
        </p:nvCxnSpPr>
        <p:spPr>
          <a:xfrm>
            <a:off x="4788024" y="82667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lowchart: Decision 100"/>
          <p:cNvSpPr/>
          <p:nvPr/>
        </p:nvSpPr>
        <p:spPr>
          <a:xfrm>
            <a:off x="5292080" y="2458954"/>
            <a:ext cx="1728192" cy="864096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Unsure*/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Significant findings?</a:t>
            </a:r>
          </a:p>
        </p:txBody>
      </p:sp>
      <p:sp>
        <p:nvSpPr>
          <p:cNvPr id="103" name="Flowchart: Process 102"/>
          <p:cNvSpPr/>
          <p:nvPr/>
        </p:nvSpPr>
        <p:spPr>
          <a:xfrm>
            <a:off x="2771800" y="5339274"/>
            <a:ext cx="2088232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Report generated within 5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Working days</a:t>
            </a:r>
          </a:p>
        </p:txBody>
      </p:sp>
      <p:cxnSp>
        <p:nvCxnSpPr>
          <p:cNvPr id="113" name="Shape 112"/>
          <p:cNvCxnSpPr>
            <a:stCxn id="101" idx="3"/>
            <a:endCxn id="91" idx="0"/>
          </p:cNvCxnSpPr>
          <p:nvPr/>
        </p:nvCxnSpPr>
        <p:spPr>
          <a:xfrm>
            <a:off x="7020272" y="2891002"/>
            <a:ext cx="576064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  <a:stCxn id="206" idx="2"/>
            <a:endCxn id="103" idx="0"/>
          </p:cNvCxnSpPr>
          <p:nvPr/>
        </p:nvCxnSpPr>
        <p:spPr>
          <a:xfrm>
            <a:off x="3815913" y="4907225"/>
            <a:ext cx="3" cy="432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03" idx="2"/>
            <a:endCxn id="89" idx="0"/>
          </p:cNvCxnSpPr>
          <p:nvPr/>
        </p:nvCxnSpPr>
        <p:spPr>
          <a:xfrm>
            <a:off x="3815916" y="5843330"/>
            <a:ext cx="0" cy="33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771800" y="3395058"/>
            <a:ext cx="2088232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CRIF team to assign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pool radiologist within 24 hours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stCxn id="92" idx="2"/>
            <a:endCxn id="101" idx="0"/>
          </p:cNvCxnSpPr>
          <p:nvPr/>
        </p:nvCxnSpPr>
        <p:spPr>
          <a:xfrm>
            <a:off x="6156176" y="202690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101" idx="1"/>
            <a:endCxn id="19" idx="0"/>
          </p:cNvCxnSpPr>
          <p:nvPr/>
        </p:nvCxnSpPr>
        <p:spPr>
          <a:xfrm rot="10800000" flipV="1">
            <a:off x="3815916" y="2891002"/>
            <a:ext cx="1476164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cxnSpLocks/>
            <a:stCxn id="230" idx="2"/>
            <a:endCxn id="92" idx="0"/>
          </p:cNvCxnSpPr>
          <p:nvPr/>
        </p:nvCxnSpPr>
        <p:spPr>
          <a:xfrm>
            <a:off x="6156176" y="1173022"/>
            <a:ext cx="0" cy="421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947D55D-7458-4C05-8654-5165EB611B8A}"/>
              </a:ext>
            </a:extLst>
          </p:cNvPr>
          <p:cNvSpPr txBox="1"/>
          <p:nvPr/>
        </p:nvSpPr>
        <p:spPr>
          <a:xfrm>
            <a:off x="1857356" y="2571744"/>
            <a:ext cx="20882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/>
              <a:t>UoG</a:t>
            </a:r>
            <a:r>
              <a:rPr lang="en-GB" sz="1000" b="1" dirty="0"/>
              <a:t> to add patient identifiers and transfer image by IEP to CRIF</a:t>
            </a:r>
          </a:p>
          <a:p>
            <a:pPr algn="ctr"/>
            <a:endParaRPr lang="en-GB" sz="1000" b="1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D7D4F83-6E9C-452D-9CC7-14F87F7987F9}"/>
              </a:ext>
            </a:extLst>
          </p:cNvPr>
          <p:cNvCxnSpPr/>
          <p:nvPr/>
        </p:nvCxnSpPr>
        <p:spPr>
          <a:xfrm flipH="1">
            <a:off x="1793265" y="5553075"/>
            <a:ext cx="966686" cy="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AD07A753-2846-4D26-9F5C-2F7AB5223974}"/>
              </a:ext>
            </a:extLst>
          </p:cNvPr>
          <p:cNvSpPr/>
          <p:nvPr/>
        </p:nvSpPr>
        <p:spPr>
          <a:xfrm>
            <a:off x="281097" y="5373661"/>
            <a:ext cx="1507921" cy="35902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Recorded on PACS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75B8DB6-32FA-4896-93D4-4748745BA97B}"/>
              </a:ext>
            </a:extLst>
          </p:cNvPr>
          <p:cNvCxnSpPr/>
          <p:nvPr/>
        </p:nvCxnSpPr>
        <p:spPr>
          <a:xfrm>
            <a:off x="3815913" y="3899114"/>
            <a:ext cx="0" cy="33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80F6C81E-1E7F-4AE0-9FD1-1BFEB42ED3B5}"/>
              </a:ext>
            </a:extLst>
          </p:cNvPr>
          <p:cNvSpPr/>
          <p:nvPr/>
        </p:nvSpPr>
        <p:spPr>
          <a:xfrm>
            <a:off x="5901212" y="5970375"/>
            <a:ext cx="2102519" cy="75402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Patient or Healthy Volunteer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Onward referral within GGC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GP notified for information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D86916C-B31E-4CC6-8EAC-A3F15F414FC9}"/>
              </a:ext>
            </a:extLst>
          </p:cNvPr>
          <p:cNvCxnSpPr>
            <a:stCxn id="89" idx="3"/>
            <a:endCxn id="45" idx="1"/>
          </p:cNvCxnSpPr>
          <p:nvPr/>
        </p:nvCxnSpPr>
        <p:spPr>
          <a:xfrm flipV="1">
            <a:off x="4860032" y="6347386"/>
            <a:ext cx="1041180" cy="44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28"/>
          <p:cNvSpPr/>
          <p:nvPr/>
        </p:nvSpPr>
        <p:spPr>
          <a:xfrm>
            <a:off x="4857752" y="3643314"/>
            <a:ext cx="1728192" cy="864096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CI/PI to contact participant*</a:t>
            </a:r>
          </a:p>
        </p:txBody>
      </p:sp>
      <p:cxnSp>
        <p:nvCxnSpPr>
          <p:cNvPr id="33" name="Straight Arrow Connector 32"/>
          <p:cNvCxnSpPr>
            <a:endCxn id="206" idx="3"/>
          </p:cNvCxnSpPr>
          <p:nvPr/>
        </p:nvCxnSpPr>
        <p:spPr>
          <a:xfrm rot="10800000" flipV="1">
            <a:off x="4860028" y="4357694"/>
            <a:ext cx="497791" cy="225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3"/>
          </p:cNvCxnSpPr>
          <p:nvPr/>
        </p:nvCxnSpPr>
        <p:spPr>
          <a:xfrm>
            <a:off x="4860032" y="3647086"/>
            <a:ext cx="497786" cy="139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86512" y="4214818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Telephone script approved by REC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D393B-E7C4-4FF0-A880-2A198EB68F3F}"/>
              </a:ext>
            </a:extLst>
          </p:cNvPr>
          <p:cNvSpPr txBox="1"/>
          <p:nvPr/>
        </p:nvSpPr>
        <p:spPr>
          <a:xfrm>
            <a:off x="7444456" y="2042939"/>
            <a:ext cx="16019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solidFill>
                  <a:srgbClr val="FF0000"/>
                </a:solidFill>
              </a:rPr>
              <a:t>* Additional  support available commercially for review of anonymised anatomical image to make Y/N decision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678859"/>
              </p:ext>
            </p:extLst>
          </p:nvPr>
        </p:nvGraphicFramePr>
        <p:xfrm>
          <a:off x="467544" y="2132856"/>
          <a:ext cx="8229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9852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Prepared 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Approved 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Signature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467544" y="908720"/>
          <a:ext cx="82296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7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384">
                <a:tc gridSpan="3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Document 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20/9/2018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Creation of Guidance</a:t>
                      </a:r>
                      <a:r>
                        <a:rPr lang="en-GB" sz="1100" baseline="0" dirty="0"/>
                        <a:t> document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159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Glasgow Clinical Trial Unit         NHS GG&amp;C Clinical Research Imaging Facility    MANDATORY   GUI 58.007A: CRIF Review of Incidental Findings  (anonymised images) Version:  1.0</vt:lpstr>
      <vt:lpstr>PowerPoint Presentation</vt:lpstr>
    </vt:vector>
  </TitlesOfParts>
  <Company>NHS Greater Glasgow and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 Access for External Users</dc:title>
  <dc:creator>Eilidh Wright</dc:creator>
  <cp:lastModifiedBy>hp</cp:lastModifiedBy>
  <cp:revision>214</cp:revision>
  <dcterms:created xsi:type="dcterms:W3CDTF">2016-02-03T11:44:08Z</dcterms:created>
  <dcterms:modified xsi:type="dcterms:W3CDTF">2018-10-12T22:02:14Z</dcterms:modified>
</cp:coreProperties>
</file>