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handoutMasterIdLst>
    <p:handoutMasterId r:id="rId11"/>
  </p:handoutMasterIdLst>
  <p:sldIdLst>
    <p:sldId id="270" r:id="rId2"/>
    <p:sldId id="386" r:id="rId3"/>
    <p:sldId id="388" r:id="rId4"/>
    <p:sldId id="387" r:id="rId5"/>
    <p:sldId id="390" r:id="rId6"/>
    <p:sldId id="389" r:id="rId7"/>
    <p:sldId id="391" r:id="rId8"/>
    <p:sldId id="303" r:id="rId9"/>
  </p:sldIdLst>
  <p:sldSz cx="9144000" cy="5143500" type="screen16x9"/>
  <p:notesSz cx="6669088" cy="9872663"/>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E474E"/>
    <a:srgbClr val="003560"/>
    <a:srgbClr val="000000"/>
    <a:srgbClr val="0067A7"/>
    <a:srgbClr val="003865"/>
    <a:srgbClr val="284F76"/>
    <a:srgbClr val="032952"/>
    <a:srgbClr val="00213B"/>
    <a:srgbClr val="394753"/>
    <a:srgbClr val="5B5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81"/>
    <p:restoredTop sz="67771" autoAdjust="0"/>
  </p:normalViewPr>
  <p:slideViewPr>
    <p:cSldViewPr>
      <p:cViewPr varScale="1">
        <p:scale>
          <a:sx n="97" d="100"/>
          <a:sy n="97" d="100"/>
        </p:scale>
        <p:origin x="1524" y="84"/>
      </p:cViewPr>
      <p:guideLst>
        <p:guide orient="horz" pos="1620"/>
        <p:guide pos="2880"/>
      </p:guideLst>
    </p:cSldViewPr>
  </p:slideViewPr>
  <p:notesTextViewPr>
    <p:cViewPr>
      <p:scale>
        <a:sx n="1" d="1"/>
        <a:sy n="1" d="1"/>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362"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2"/>
            <a:ext cx="2889362" cy="493713"/>
          </a:xfrm>
          <a:prstGeom prst="rect">
            <a:avLst/>
          </a:prstGeom>
        </p:spPr>
        <p:txBody>
          <a:bodyPr vert="horz" lIns="91440" tIns="45720" rIns="91440" bIns="45720" rtlCol="0"/>
          <a:lstStyle>
            <a:lvl1pPr algn="r">
              <a:defRPr sz="1200"/>
            </a:lvl1pPr>
          </a:lstStyle>
          <a:p>
            <a:fld id="{6F7EC76F-F33C-4F0C-82B2-D340A7AB123A}" type="datetimeFigureOut">
              <a:rPr lang="en-GB" smtClean="0"/>
              <a:t>07/11/2018</a:t>
            </a:fld>
            <a:endParaRPr lang="en-GB"/>
          </a:p>
        </p:txBody>
      </p:sp>
      <p:sp>
        <p:nvSpPr>
          <p:cNvPr id="4" name="Footer Placeholder 3"/>
          <p:cNvSpPr>
            <a:spLocks noGrp="1"/>
          </p:cNvSpPr>
          <p:nvPr>
            <p:ph type="ftr" sz="quarter" idx="2"/>
          </p:nvPr>
        </p:nvSpPr>
        <p:spPr>
          <a:xfrm>
            <a:off x="0" y="9377363"/>
            <a:ext cx="2889362"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3712"/>
          </a:xfrm>
          <a:prstGeom prst="rect">
            <a:avLst/>
          </a:prstGeom>
        </p:spPr>
        <p:txBody>
          <a:bodyPr vert="horz" lIns="91440" tIns="45720" rIns="91440" bIns="45720" rtlCol="0" anchor="b"/>
          <a:lstStyle>
            <a:lvl1pPr algn="r">
              <a:defRPr sz="1200"/>
            </a:lvl1pPr>
          </a:lstStyle>
          <a:p>
            <a:fld id="{FF47AFB9-EC57-4A40-A078-0CD2BECFC2B2}" type="slidenum">
              <a:rPr lang="en-GB" smtClean="0"/>
              <a:t>‹#›</a:t>
            </a:fld>
            <a:endParaRPr lang="en-GB"/>
          </a:p>
        </p:txBody>
      </p:sp>
    </p:spTree>
    <p:extLst>
      <p:ext uri="{BB962C8B-B14F-4D97-AF65-F5344CB8AC3E}">
        <p14:creationId xmlns:p14="http://schemas.microsoft.com/office/powerpoint/2010/main" val="630140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127433B5-D728-E146-B948-C37A5EC05FB8}" type="datetimeFigureOut">
              <a:rPr lang="en-US" smtClean="0"/>
              <a:t>11/7/2018</a:t>
            </a:fld>
            <a:endParaRPr lang="en-US"/>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24"/>
            <a:ext cx="533527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22"/>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22"/>
            <a:ext cx="2889938" cy="49534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se.gov.uk/cleaning/topics/dermatitis.htm" TargetMode="External"/><Relationship Id="rId7" Type="http://schemas.openxmlformats.org/officeDocument/2006/relationships/hyperlink" Target="http://www.hse.gov.uk/statistics/causdis/dermatitis/index.ht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hse.gov.uk/skin/posters/distance.pdf" TargetMode="External"/><Relationship Id="rId5" Type="http://schemas.openxmlformats.org/officeDocument/2006/relationships/hyperlink" Target="http://www.hse.gov.uk/pubns/ms24.pdf" TargetMode="External"/><Relationship Id="rId4" Type="http://schemas.openxmlformats.org/officeDocument/2006/relationships/hyperlink" Target="http://www.hse.gov.uk/skin/posters/skindermatitis.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4A02F00-C535-204F-B4B5-528FB2DC4FE2}" type="slidenum">
              <a:rPr lang="en-US" smtClean="0"/>
              <a:t>1</a:t>
            </a:fld>
            <a:endParaRPr lang="en-US"/>
          </a:p>
        </p:txBody>
      </p:sp>
    </p:spTree>
    <p:extLst>
      <p:ext uri="{BB962C8B-B14F-4D97-AF65-F5344CB8AC3E}">
        <p14:creationId xmlns:p14="http://schemas.microsoft.com/office/powerpoint/2010/main" val="153128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GB" b="1" dirty="0"/>
              <a:t>Notes:</a:t>
            </a:r>
          </a:p>
          <a:p>
            <a:pPr marL="171450" indent="-171450">
              <a:spcAft>
                <a:spcPts val="600"/>
              </a:spcAft>
              <a:buFont typeface="Arial" panose="020B0604020202020204" pitchFamily="34" charset="0"/>
              <a:buChar char="•"/>
            </a:pPr>
            <a:r>
              <a:rPr lang="en-GB" b="0" dirty="0"/>
              <a:t>Occupational</a:t>
            </a:r>
            <a:r>
              <a:rPr lang="en-GB" b="0" baseline="0" dirty="0"/>
              <a:t> dermatitis is a common problem which occurs in healthcare workers, scientists, workshop staff, cleaners and housekeeping staff due to regular exposure to certain chemicals or working conditions.  It can be extremely debilitating and distressing and in some (thankfully rare) cases it can become severe enough to prevent an individual from carrying out certain tasks or being able to work in a particular profession.  Around 30% of the population will suffer from dermatitis at some point during their lifetime.</a:t>
            </a:r>
          </a:p>
          <a:p>
            <a:pPr marL="171450" indent="-171450">
              <a:spcAft>
                <a:spcPts val="600"/>
              </a:spcAft>
              <a:buFont typeface="Arial" panose="020B0604020202020204" pitchFamily="34" charset="0"/>
              <a:buChar char="•"/>
            </a:pPr>
            <a:r>
              <a:rPr lang="en-GB" b="0" dirty="0"/>
              <a:t>Basically</a:t>
            </a:r>
            <a:r>
              <a:rPr lang="en-GB" b="0" baseline="0" dirty="0"/>
              <a:t> dermatitis is a medical condition which occurs when skin is damaged, irritated or becomes sensitive to certain substances.  It is usually thought of as a skin rash but in fact can manifest as red, painful or itchy skin, rashes, inflammation or in some cases formation of blistering, cracking or peeling of the skin.  It can be very severe and as with any skin damage leads to an increased risk of infection or entry of foreign substances if not carefully managed.  While it’s easy to spot if left undetected or untreated dermatitis can lead to time off work, further medical problems, permanent sensitivity to certain substances and in extreme cases individuals may have to give up working in certain areas.</a:t>
            </a:r>
          </a:p>
          <a:p>
            <a:pPr marL="171450" indent="-171450">
              <a:spcAft>
                <a:spcPts val="600"/>
              </a:spcAft>
              <a:buFont typeface="Arial" panose="020B0604020202020204" pitchFamily="34" charset="0"/>
              <a:buChar char="•"/>
            </a:pPr>
            <a:r>
              <a:rPr lang="en-GB" b="0" baseline="0" dirty="0"/>
              <a:t>Further to this occupational dermatitis is reportable to the HSE under the RIDDOR Regulations and based on anecdotal evidence form other HE institutions and our colleagues in the NHS we know that the HSE have been taking a hard line on cases of occupational dermatitis making it even more important that we manage it appropriately.  </a:t>
            </a:r>
            <a:r>
              <a:rPr lang="en-GB" b="1" u="sng" baseline="0" dirty="0"/>
              <a:t>Note that all RIDDOR reports are made by the SEPS team.</a:t>
            </a:r>
            <a:endParaRPr lang="en-GB" b="1" u="sng" dirty="0"/>
          </a:p>
          <a:p>
            <a:pPr marL="171450" indent="-171450">
              <a:spcAft>
                <a:spcPts val="600"/>
              </a:spcAft>
              <a:buFont typeface="Arial" panose="020B0604020202020204" pitchFamily="34" charset="0"/>
              <a:buChar char="•"/>
            </a:pPr>
            <a:endParaRPr lang="en-GB" b="0" dirty="0"/>
          </a:p>
          <a:p>
            <a:pPr marL="171450" indent="-171450">
              <a:spcAft>
                <a:spcPts val="600"/>
              </a:spcAft>
              <a:buFont typeface="Arial" panose="020B0604020202020204" pitchFamily="34" charset="0"/>
              <a:buChar char="•"/>
            </a:pPr>
            <a:r>
              <a:rPr lang="en-GB" b="0" dirty="0"/>
              <a:t>In support of</a:t>
            </a:r>
            <a:r>
              <a:rPr lang="en-GB" b="0" baseline="0" dirty="0"/>
              <a:t> improving awareness we have revised our guidance on the requirements of health surveillance for exposure to skin </a:t>
            </a:r>
            <a:r>
              <a:rPr lang="en-GB" b="0" baseline="0" dirty="0" err="1"/>
              <a:t>sensitisers</a:t>
            </a:r>
            <a:r>
              <a:rPr lang="en-GB" b="0" baseline="0" dirty="0"/>
              <a:t> and have produced this short presentation and a supporting poster which we would recommend is placed prominently in each relevant work area to help raise awareness.  Further guidance is available from the Occupational Health / SEPS websites and from the HSE website, the HSE Guidance document G403 is particularly helpful.</a:t>
            </a:r>
            <a:endParaRPr lang="en-GB" b="0" dirty="0"/>
          </a:p>
          <a:p>
            <a:pPr marL="0" indent="0">
              <a:buFont typeface="Arial" panose="020B0604020202020204" pitchFamily="34" charset="0"/>
              <a:buNone/>
            </a:pPr>
            <a:endParaRPr lang="en-GB" b="0" dirty="0"/>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a:t>
            </a:r>
          </a:p>
          <a:p>
            <a:pPr marL="171450" indent="-171450">
              <a:buFont typeface="Arial" panose="020B0604020202020204" pitchFamily="34" charset="0"/>
              <a:buChar char="•"/>
            </a:pPr>
            <a:r>
              <a:rPr lang="en-GB" b="0" dirty="0"/>
              <a:t>Although we think of dermatitis as simply being a synonym</a:t>
            </a:r>
            <a:r>
              <a:rPr lang="en-GB" b="0" baseline="0" dirty="0"/>
              <a:t> for skin irritation there are in fact two different types which arise from differing types of exposures:</a:t>
            </a:r>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r>
              <a:rPr lang="en-GB" b="0" baseline="0" dirty="0"/>
              <a:t>The first type, known as </a:t>
            </a:r>
            <a:r>
              <a:rPr lang="en-GB" b="1" baseline="0" dirty="0"/>
              <a:t>Irritant Contact Dermatitis</a:t>
            </a:r>
            <a:r>
              <a:rPr lang="en-GB" b="0" baseline="0" dirty="0"/>
              <a:t> refers to skin irritation which is caused by a physical or chemical effect such as exposure to a corrosive substance or extremes of temperature.  Irritant contact dermatitis arises when the skin is damaged by exposure to an irritant substance, corrosive substance, some solvents (in particular degreasing solvents), very high or low temperatures or other conditions which affect the skin for example the sweating caused by repeated / long term wearing of gloves or repeated hand washing or wet working (</a:t>
            </a:r>
            <a:r>
              <a:rPr lang="en-GB" sz="1200" b="0" kern="1200" dirty="0">
                <a:solidFill>
                  <a:schemeClr val="tx1"/>
                </a:solidFill>
                <a:effectLst/>
                <a:latin typeface="+mn-lt"/>
                <a:ea typeface="+mn-ea"/>
                <a:cs typeface="+mn-cs"/>
              </a:rPr>
              <a:t>Frequent or prolonged contact with water / mixtures usually more than 2 hours per day or more than 20 hand washes).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Generally in this case the risk is proportional</a:t>
            </a:r>
            <a:r>
              <a:rPr lang="en-GB" sz="1200" b="0" kern="1200" baseline="0" dirty="0">
                <a:solidFill>
                  <a:schemeClr val="tx1"/>
                </a:solidFill>
                <a:effectLst/>
                <a:latin typeface="+mn-lt"/>
                <a:ea typeface="+mn-ea"/>
                <a:cs typeface="+mn-cs"/>
              </a:rPr>
              <a:t> to the duration / size of exposure and will of course be dependant on the substance or type of exposure involved.  Long exposures to corrosive substances will have a more severe effect than short duration exposures to irritants.  The risk form gloves etc. can be mitigated by use of barrier creams and taking regular breaks to allow the skin to recover.</a:t>
            </a:r>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As</a:t>
            </a:r>
            <a:r>
              <a:rPr lang="en-GB" sz="1200" b="0" kern="1200" baseline="0" dirty="0">
                <a:solidFill>
                  <a:schemeClr val="tx1"/>
                </a:solidFill>
                <a:effectLst/>
                <a:latin typeface="+mn-lt"/>
                <a:ea typeface="+mn-ea"/>
                <a:cs typeface="+mn-cs"/>
              </a:rPr>
              <a:t> might be expected people who have atopic eczema are more prone to this condition.</a:t>
            </a:r>
          </a:p>
          <a:p>
            <a:pPr marL="171450" indent="-171450">
              <a:buFont typeface="Arial" panose="020B0604020202020204" pitchFamily="34" charset="0"/>
              <a:buChar char="•"/>
            </a:pPr>
            <a:endParaRPr lang="en-GB"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The second type of dermatitis is </a:t>
            </a:r>
            <a:r>
              <a:rPr lang="en-GB" sz="1200" b="1" kern="1200" baseline="0" dirty="0">
                <a:solidFill>
                  <a:schemeClr val="tx1"/>
                </a:solidFill>
                <a:effectLst/>
                <a:latin typeface="+mn-lt"/>
                <a:ea typeface="+mn-ea"/>
                <a:cs typeface="+mn-cs"/>
              </a:rPr>
              <a:t>Allergic Contact Dermatitis</a:t>
            </a:r>
            <a:r>
              <a:rPr lang="en-GB" sz="1200" b="0" kern="1200" baseline="0" dirty="0">
                <a:solidFill>
                  <a:schemeClr val="tx1"/>
                </a:solidFill>
                <a:effectLst/>
                <a:latin typeface="+mn-lt"/>
                <a:ea typeface="+mn-ea"/>
                <a:cs typeface="+mn-cs"/>
              </a:rPr>
              <a:t> which has similar symptoms but occurs for different reasons.  Some substances are classed as skin </a:t>
            </a:r>
            <a:r>
              <a:rPr lang="en-GB" sz="1200" b="0" kern="1200" baseline="0" dirty="0" err="1">
                <a:solidFill>
                  <a:schemeClr val="tx1"/>
                </a:solidFill>
                <a:effectLst/>
                <a:latin typeface="+mn-lt"/>
                <a:ea typeface="+mn-ea"/>
                <a:cs typeface="+mn-cs"/>
              </a:rPr>
              <a:t>sensitisers</a:t>
            </a:r>
            <a:r>
              <a:rPr lang="en-GB" sz="1200" b="0" kern="1200" baseline="0" dirty="0">
                <a:solidFill>
                  <a:schemeClr val="tx1"/>
                </a:solidFill>
                <a:effectLst/>
                <a:latin typeface="+mn-lt"/>
                <a:ea typeface="+mn-ea"/>
                <a:cs typeface="+mn-cs"/>
              </a:rPr>
              <a:t> and are assigned Risk Code 43 (examples include nickel, latex and many others).  An individual can be exposed to substances of this type without any apparent ill effects but after a number of exposures may develop an allergy which can lead to the symptoms of dermatitis appearing after even a small exposure.  Once this allergy has developed it is most likely to be permanent meaning that any exposure no matter how small could lead to an extreme reaction.  Needless to say this can have a serious effect on the affected person and may make it impossible for them to carry out certain tasks or work with certain substances.  </a:t>
            </a:r>
            <a:endParaRPr lang="en-GB" b="0" dirty="0"/>
          </a:p>
        </p:txBody>
      </p:sp>
      <p:sp>
        <p:nvSpPr>
          <p:cNvPr id="4" name="Slide Number Placeholder 3"/>
          <p:cNvSpPr>
            <a:spLocks noGrp="1"/>
          </p:cNvSpPr>
          <p:nvPr>
            <p:ph type="sldNum" sz="quarter" idx="10"/>
          </p:nvPr>
        </p:nvSpPr>
        <p:spPr/>
        <p:txBody>
          <a:bodyPr/>
          <a:lstStyle/>
          <a:p>
            <a:fld id="{34A02F00-C535-204F-B4B5-528FB2DC4FE2}" type="slidenum">
              <a:rPr lang="en-US" smtClean="0"/>
              <a:t>3</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Dermatitis</a:t>
            </a:r>
            <a:r>
              <a:rPr lang="en-GB" baseline="0" dirty="0"/>
              <a:t> can have a variety of causes and only some of them are covered above, for a more comprehensive summary see below.  Some occupations are also deemed to be at higher risk of developing dermatitis, these are listed both to highlight service staff who may be at risk but also to give examples of further activities which could place research / support staff ion a higher risk category.</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1" baseline="0" dirty="0"/>
              <a:t>Substances</a:t>
            </a:r>
          </a:p>
          <a:p>
            <a:pPr marL="171450" indent="-171450">
              <a:buFont typeface="Arial" panose="020B0604020202020204" pitchFamily="34" charset="0"/>
              <a:buChar char="•"/>
            </a:pPr>
            <a:r>
              <a:rPr lang="en-GB" b="0" baseline="0" dirty="0"/>
              <a:t>Epoxy resins</a:t>
            </a:r>
          </a:p>
          <a:p>
            <a:pPr marL="171450" indent="-171450">
              <a:buFont typeface="Arial" panose="020B0604020202020204" pitchFamily="34" charset="0"/>
              <a:buChar char="•"/>
            </a:pPr>
            <a:r>
              <a:rPr lang="en-GB" b="0" baseline="0" dirty="0"/>
              <a:t>Latex</a:t>
            </a:r>
          </a:p>
          <a:p>
            <a:pPr marL="171450" indent="-171450">
              <a:buFont typeface="Arial" panose="020B0604020202020204" pitchFamily="34" charset="0"/>
              <a:buChar char="•"/>
            </a:pPr>
            <a:r>
              <a:rPr lang="en-GB" b="0" baseline="0" dirty="0"/>
              <a:t>Rubber chemicals</a:t>
            </a:r>
          </a:p>
          <a:p>
            <a:pPr marL="171450" indent="-171450">
              <a:buFont typeface="Arial" panose="020B0604020202020204" pitchFamily="34" charset="0"/>
              <a:buChar char="•"/>
            </a:pPr>
            <a:r>
              <a:rPr lang="en-GB" b="0" baseline="0" dirty="0"/>
              <a:t>Soaps, detergents, bleach and cleaning compounds</a:t>
            </a:r>
          </a:p>
          <a:p>
            <a:pPr marL="171450" indent="-171450">
              <a:buFont typeface="Arial" panose="020B0604020202020204" pitchFamily="34" charset="0"/>
              <a:buChar char="•"/>
            </a:pPr>
            <a:r>
              <a:rPr lang="en-GB" b="0" baseline="0" dirty="0"/>
              <a:t>Metalworking / cutting fluids</a:t>
            </a:r>
          </a:p>
          <a:p>
            <a:pPr marL="171450" indent="-171450">
              <a:buFont typeface="Arial" panose="020B0604020202020204" pitchFamily="34" charset="0"/>
              <a:buChar char="•"/>
            </a:pPr>
            <a:r>
              <a:rPr lang="en-GB" b="0" baseline="0" dirty="0"/>
              <a:t>Cement</a:t>
            </a:r>
          </a:p>
          <a:p>
            <a:pPr marL="171450" indent="-171450">
              <a:buFont typeface="Arial" panose="020B0604020202020204" pitchFamily="34" charset="0"/>
              <a:buChar char="•"/>
            </a:pPr>
            <a:r>
              <a:rPr lang="en-GB" b="0" baseline="0" dirty="0"/>
              <a:t>Enzymes</a:t>
            </a:r>
          </a:p>
          <a:p>
            <a:pPr marL="171450" indent="-171450">
              <a:buFont typeface="Arial" panose="020B0604020202020204" pitchFamily="34" charset="0"/>
              <a:buChar char="•"/>
            </a:pPr>
            <a:r>
              <a:rPr lang="en-GB" b="0" baseline="0" dirty="0"/>
              <a:t>Water (repeated or prolonged contact in most cases)</a:t>
            </a:r>
          </a:p>
          <a:p>
            <a:pPr marL="171450" indent="-171450">
              <a:buFont typeface="Arial" panose="020B0604020202020204" pitchFamily="34" charset="0"/>
              <a:buChar char="•"/>
            </a:pPr>
            <a:r>
              <a:rPr lang="en-GB" b="0" baseline="0" dirty="0"/>
              <a:t>Any substance classed as causing skin sensitisation (Hazard Code H317 / R43), Toxic in contact with the skin (H314 / R24), irritating to the skin (H315 / R38)</a:t>
            </a:r>
          </a:p>
          <a:p>
            <a:pPr marL="171450" indent="-171450">
              <a:buFont typeface="Arial" panose="020B0604020202020204" pitchFamily="34" charset="0"/>
              <a:buChar char="•"/>
            </a:pPr>
            <a:endParaRPr lang="en-GB" b="0" baseline="0" dirty="0"/>
          </a:p>
          <a:p>
            <a:pPr marL="0" indent="0">
              <a:buFont typeface="Arial" panose="020B0604020202020204" pitchFamily="34" charset="0"/>
              <a:buNone/>
            </a:pPr>
            <a:r>
              <a:rPr lang="en-GB" b="1" baseline="0" dirty="0"/>
              <a:t>Tasks</a:t>
            </a:r>
          </a:p>
          <a:p>
            <a:pPr marL="171450" indent="-171450">
              <a:buFont typeface="Arial" panose="020B0604020202020204" pitchFamily="34" charset="0"/>
              <a:buChar char="•"/>
            </a:pPr>
            <a:r>
              <a:rPr lang="en-GB" b="0" baseline="0" dirty="0"/>
              <a:t>Wet work (more than two hours or 20 hand washes / exposures)</a:t>
            </a:r>
          </a:p>
          <a:p>
            <a:pPr marL="171450" indent="-171450">
              <a:buFont typeface="Arial" panose="020B0604020202020204" pitchFamily="34" charset="0"/>
              <a:buChar char="•"/>
            </a:pPr>
            <a:r>
              <a:rPr lang="en-GB" b="0" baseline="0" dirty="0"/>
              <a:t>Regular hand washing (as above)</a:t>
            </a:r>
          </a:p>
          <a:p>
            <a:pPr marL="171450" indent="-171450">
              <a:buFont typeface="Arial" panose="020B0604020202020204" pitchFamily="34" charset="0"/>
              <a:buChar char="•"/>
            </a:pPr>
            <a:endParaRPr lang="en-GB" b="0" baseline="0" dirty="0"/>
          </a:p>
          <a:p>
            <a:pPr marL="0" indent="0">
              <a:buFont typeface="Arial" panose="020B0604020202020204" pitchFamily="34" charset="0"/>
              <a:buNone/>
            </a:pPr>
            <a:r>
              <a:rPr lang="en-GB" b="1" baseline="0" dirty="0"/>
              <a:t>Occupations / Other Activities</a:t>
            </a:r>
          </a:p>
          <a:p>
            <a:pPr marL="171450" indent="-171450">
              <a:buFont typeface="Arial" panose="020B0604020202020204" pitchFamily="34" charset="0"/>
              <a:buChar char="•"/>
            </a:pPr>
            <a:r>
              <a:rPr lang="en-GB" b="0" baseline="0" dirty="0"/>
              <a:t>Construction work</a:t>
            </a:r>
          </a:p>
          <a:p>
            <a:pPr marL="171450" indent="-171450">
              <a:buFont typeface="Arial" panose="020B0604020202020204" pitchFamily="34" charset="0"/>
              <a:buChar char="•"/>
            </a:pPr>
            <a:r>
              <a:rPr lang="en-GB" b="0" baseline="0" dirty="0"/>
              <a:t>Health service work</a:t>
            </a:r>
          </a:p>
          <a:p>
            <a:pPr marL="171450" indent="-171450">
              <a:buFont typeface="Arial" panose="020B0604020202020204" pitchFamily="34" charset="0"/>
              <a:buChar char="•"/>
            </a:pPr>
            <a:r>
              <a:rPr lang="en-GB" b="0" baseline="0" dirty="0"/>
              <a:t>Rubber making</a:t>
            </a:r>
          </a:p>
          <a:p>
            <a:pPr marL="171450" indent="-171450">
              <a:buFont typeface="Arial" panose="020B0604020202020204" pitchFamily="34" charset="0"/>
              <a:buChar char="•"/>
            </a:pPr>
            <a:r>
              <a:rPr lang="en-GB" b="0" baseline="0" dirty="0"/>
              <a:t>Printing</a:t>
            </a:r>
          </a:p>
          <a:p>
            <a:pPr marL="171450" indent="-171450">
              <a:buFont typeface="Arial" panose="020B0604020202020204" pitchFamily="34" charset="0"/>
              <a:buChar char="•"/>
            </a:pPr>
            <a:r>
              <a:rPr lang="en-GB" b="0" baseline="0" dirty="0"/>
              <a:t>Paint spraying</a:t>
            </a:r>
          </a:p>
          <a:p>
            <a:pPr marL="171450" indent="-171450">
              <a:buFont typeface="Arial" panose="020B0604020202020204" pitchFamily="34" charset="0"/>
              <a:buChar char="•"/>
            </a:pPr>
            <a:r>
              <a:rPr lang="en-GB" b="0" baseline="0" dirty="0"/>
              <a:t>Agriculture / Horticulture</a:t>
            </a:r>
          </a:p>
          <a:p>
            <a:pPr marL="171450" indent="-171450">
              <a:buFont typeface="Arial" panose="020B0604020202020204" pitchFamily="34" charset="0"/>
              <a:buChar char="•"/>
            </a:pPr>
            <a:r>
              <a:rPr lang="en-GB" b="0" baseline="0" dirty="0"/>
              <a:t>Electroplating</a:t>
            </a:r>
          </a:p>
          <a:p>
            <a:pPr marL="171450" indent="-171450">
              <a:buFont typeface="Arial" panose="020B0604020202020204" pitchFamily="34" charset="0"/>
              <a:buChar char="•"/>
            </a:pPr>
            <a:r>
              <a:rPr lang="en-GB" b="0" baseline="0" dirty="0"/>
              <a:t>Cleaning</a:t>
            </a:r>
          </a:p>
          <a:p>
            <a:pPr marL="171450" indent="-171450">
              <a:buFont typeface="Arial" panose="020B0604020202020204" pitchFamily="34" charset="0"/>
              <a:buChar char="•"/>
            </a:pPr>
            <a:r>
              <a:rPr lang="en-GB" b="0" baseline="0" dirty="0"/>
              <a:t>Catering</a:t>
            </a:r>
          </a:p>
          <a:p>
            <a:pPr marL="171450" indent="-171450">
              <a:buFont typeface="Arial" panose="020B0604020202020204" pitchFamily="34" charset="0"/>
              <a:buChar char="•"/>
            </a:pPr>
            <a:r>
              <a:rPr lang="en-GB" b="0" baseline="0" dirty="0"/>
              <a:t>Hairdressing</a:t>
            </a:r>
          </a:p>
          <a:p>
            <a:pPr marL="171450" indent="-171450">
              <a:buFont typeface="Arial" panose="020B0604020202020204" pitchFamily="34" charset="0"/>
              <a:buChar char="•"/>
            </a:pPr>
            <a:r>
              <a:rPr lang="en-GB" b="0" baseline="0" dirty="0"/>
              <a:t>Florist</a:t>
            </a:r>
            <a:endParaRPr lang="en-GB" b="0" dirty="0"/>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a:t>
            </a:r>
          </a:p>
          <a:p>
            <a:pPr marL="171450" indent="-171450">
              <a:buFont typeface="Arial" panose="020B0604020202020204" pitchFamily="34" charset="0"/>
              <a:buChar char="•"/>
            </a:pPr>
            <a:r>
              <a:rPr lang="en-GB" dirty="0"/>
              <a:t>Use the APC (avoid, protect, check) approach to reduce or control the risks:</a:t>
            </a:r>
          </a:p>
          <a:p>
            <a:pPr marL="628650" lvl="1" indent="-171450">
              <a:buFont typeface="Arial" panose="020B0604020202020204" pitchFamily="34" charset="0"/>
              <a:buChar char="•"/>
            </a:pPr>
            <a:r>
              <a:rPr lang="en-GB" b="1" u="sng" dirty="0"/>
              <a:t>A</a:t>
            </a:r>
            <a:r>
              <a:rPr lang="en-GB" dirty="0"/>
              <a:t>void contact with materials that cause these conditions where possible.</a:t>
            </a:r>
          </a:p>
          <a:p>
            <a:pPr marL="628650" lvl="1" indent="-171450">
              <a:buFont typeface="Arial" panose="020B0604020202020204" pitchFamily="34" charset="0"/>
              <a:buChar char="•"/>
            </a:pPr>
            <a:r>
              <a:rPr lang="en-GB" b="1" u="sng" dirty="0"/>
              <a:t>P</a:t>
            </a:r>
            <a:r>
              <a:rPr lang="en-GB" dirty="0"/>
              <a:t>rotect the skin. </a:t>
            </a:r>
          </a:p>
          <a:p>
            <a:pPr marL="628650" lvl="1" indent="-171450">
              <a:buFont typeface="Arial" panose="020B0604020202020204" pitchFamily="34" charset="0"/>
              <a:buChar char="•"/>
            </a:pPr>
            <a:r>
              <a:rPr lang="en-GB" b="1" u="sng" dirty="0"/>
              <a:t>C</a:t>
            </a:r>
            <a:r>
              <a:rPr lang="en-GB" dirty="0"/>
              <a:t>heck for early signs of dermatitis. </a:t>
            </a:r>
          </a:p>
          <a:p>
            <a:pPr marL="457200" lvl="1" indent="0">
              <a:buFont typeface="Arial" panose="020B0604020202020204" pitchFamily="34" charset="0"/>
              <a:buNone/>
            </a:pPr>
            <a:endParaRPr lang="en-GB" dirty="0"/>
          </a:p>
          <a:p>
            <a:pPr marL="171450" lvl="0" indent="-171450">
              <a:buFont typeface="Arial" panose="020B0604020202020204" pitchFamily="34" charset="0"/>
              <a:buChar char="•"/>
            </a:pPr>
            <a:r>
              <a:rPr lang="en-GB" dirty="0"/>
              <a:t>Examples of how you can avoid contact are:</a:t>
            </a:r>
          </a:p>
          <a:p>
            <a:pPr marL="628650" lvl="1" indent="-171450">
              <a:buFont typeface="Arial" panose="020B0604020202020204" pitchFamily="34" charset="0"/>
              <a:buChar char="•"/>
            </a:pPr>
            <a:r>
              <a:rPr lang="en-GB" dirty="0"/>
              <a:t>Substitute, by replacing a hazardous material with a safer alternative</a:t>
            </a:r>
          </a:p>
          <a:p>
            <a:pPr marL="628650" lvl="1" indent="-171450">
              <a:buFont typeface="Arial" panose="020B0604020202020204" pitchFamily="34" charset="0"/>
              <a:buChar char="•"/>
            </a:pPr>
            <a:r>
              <a:rPr lang="en-GB" dirty="0"/>
              <a:t>Automate the process</a:t>
            </a:r>
          </a:p>
          <a:p>
            <a:pPr marL="628650" lvl="1" indent="-171450">
              <a:buFont typeface="Arial" panose="020B0604020202020204" pitchFamily="34" charset="0"/>
              <a:buChar char="•"/>
            </a:pPr>
            <a:r>
              <a:rPr lang="en-GB" dirty="0"/>
              <a:t>Enclose the process as much as possible</a:t>
            </a:r>
          </a:p>
          <a:p>
            <a:pPr marL="628650" lvl="1" indent="-171450">
              <a:buFont typeface="Arial" panose="020B0604020202020204" pitchFamily="34" charset="0"/>
              <a:buChar char="•"/>
            </a:pPr>
            <a:r>
              <a:rPr lang="en-GB" dirty="0"/>
              <a:t>Use mechanical handling</a:t>
            </a:r>
          </a:p>
          <a:p>
            <a:pPr marL="628650" lvl="1" indent="-171450">
              <a:buFont typeface="Arial" panose="020B0604020202020204" pitchFamily="34" charset="0"/>
              <a:buChar char="•"/>
            </a:pPr>
            <a:r>
              <a:rPr lang="en-GB" dirty="0"/>
              <a:t>Use equipment for handling – don’t use your hands as tools</a:t>
            </a:r>
          </a:p>
          <a:p>
            <a:pPr marL="628650" lvl="1" indent="-171450">
              <a:buFont typeface="Arial" panose="020B0604020202020204" pitchFamily="34" charset="0"/>
              <a:buChar char="•"/>
            </a:pPr>
            <a:r>
              <a:rPr lang="en-GB" dirty="0"/>
              <a:t>Keep a safe working distance.</a:t>
            </a:r>
          </a:p>
          <a:p>
            <a:pPr marL="628650" lvl="1"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If the steps above aren’t reasonably practicable or aren’t enough to totally avoid contact, you should</a:t>
            </a:r>
          </a:p>
          <a:p>
            <a:pPr marL="628650" lvl="1" indent="-171450">
              <a:buFont typeface="Arial" panose="020B0604020202020204" pitchFamily="34" charset="0"/>
              <a:buChar char="•"/>
            </a:pPr>
            <a:r>
              <a:rPr lang="en-GB" dirty="0"/>
              <a:t>Provide appropriate protective clothing/gloves</a:t>
            </a:r>
          </a:p>
          <a:p>
            <a:pPr marL="628650" lvl="1" indent="-171450">
              <a:buFont typeface="Arial" panose="020B0604020202020204" pitchFamily="34" charset="0"/>
              <a:buChar char="•"/>
            </a:pPr>
            <a:r>
              <a:rPr lang="en-GB" dirty="0"/>
              <a:t>Make sure clothing/gloves are used and stored correctly, and replaced when necessary</a:t>
            </a:r>
          </a:p>
          <a:p>
            <a:pPr marL="628650" lvl="1" indent="-171450">
              <a:buFont typeface="Arial" panose="020B0604020202020204" pitchFamily="34" charset="0"/>
              <a:buChar char="•"/>
            </a:pPr>
            <a:r>
              <a:rPr lang="en-GB" dirty="0"/>
              <a:t>Tell employees to wash any contamination from their skin promptly</a:t>
            </a:r>
          </a:p>
          <a:p>
            <a:pPr marL="628650" lvl="1" indent="-171450">
              <a:buFont typeface="Arial" panose="020B0604020202020204" pitchFamily="34" charset="0"/>
              <a:buChar char="•"/>
            </a:pPr>
            <a:r>
              <a:rPr lang="en-GB" dirty="0"/>
              <a:t>Tell them to dry their hands thoroughly after washing/cleaning</a:t>
            </a:r>
          </a:p>
          <a:p>
            <a:pPr marL="628650" lvl="1" indent="-171450">
              <a:buFont typeface="Arial" panose="020B0604020202020204" pitchFamily="34" charset="0"/>
              <a:buChar char="•"/>
            </a:pPr>
            <a:r>
              <a:rPr lang="en-GB" dirty="0"/>
              <a:t>Supply moisturising pre-work and after-work creams. </a:t>
            </a:r>
          </a:p>
          <a:p>
            <a:pPr marL="628650" lvl="1"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When employees are exposed to residual risk of harm from hazardous substances, and you have put in place all appropriate means of controlling exposure, regular skin checks should be carried out to look for early signs of dermatitis. Checks are likely to be needed in the high risk industries mentioned under ‘Which jobs present most risk of contact dermatitis and </a:t>
            </a:r>
            <a:r>
              <a:rPr lang="en-GB" dirty="0" err="1"/>
              <a:t>urticaria</a:t>
            </a:r>
            <a:r>
              <a:rPr lang="en-GB" dirty="0"/>
              <a:t>?’</a:t>
            </a:r>
          </a:p>
          <a:p>
            <a:pPr marL="628650" lvl="1" indent="-171450">
              <a:buFont typeface="Arial" panose="020B0604020202020204" pitchFamily="34" charset="0"/>
              <a:buChar char="•"/>
            </a:pPr>
            <a:r>
              <a:rPr lang="en-GB" dirty="0"/>
              <a:t>Early detection can prevent more serious dermatitis from developing.</a:t>
            </a:r>
          </a:p>
          <a:p>
            <a:pPr marL="628650" lvl="1" indent="-171450">
              <a:buFont typeface="Arial" panose="020B0604020202020204" pitchFamily="34" charset="0"/>
              <a:buChar char="•"/>
            </a:pPr>
            <a:r>
              <a:rPr lang="en-GB" dirty="0"/>
              <a:t>Checks can help you to see if the preventative measures are working. </a:t>
            </a:r>
          </a:p>
          <a:p>
            <a:pPr marL="171450" lvl="0" indent="-171450">
              <a:buFont typeface="Arial" panose="020B0604020202020204" pitchFamily="34" charset="0"/>
              <a:buChar char="•"/>
            </a:pPr>
            <a:r>
              <a:rPr lang="en-GB" dirty="0"/>
              <a:t>If skin problems are identified, employees should be advised to see an appropriate health professional. As the employer you will need to know what tasks affected employees are fit to do and what controls will protect them. </a:t>
            </a:r>
          </a:p>
          <a:p>
            <a:pPr marL="171450" lvl="0" indent="-171450">
              <a:buFont typeface="Arial" panose="020B0604020202020204" pitchFamily="34" charset="0"/>
              <a:buChar char="•"/>
            </a:pPr>
            <a:endParaRPr lang="en-GB" b="0" baseline="0" dirty="0"/>
          </a:p>
          <a:p>
            <a:pPr marL="171450" indent="-171450">
              <a:buFont typeface="Arial" panose="020B0604020202020204" pitchFamily="34" charset="0"/>
              <a:buChar char="•"/>
            </a:pPr>
            <a:r>
              <a:rPr lang="en-GB" dirty="0"/>
              <a:t>The law requires employers to prevent or, where that is not reasonably practicable, adequately control exposure to materials in the workplace that cause ill health like dermatitis. The Control of Substances Hazardous to Health Regulations 2002 (COSHH) require employers to: </a:t>
            </a:r>
          </a:p>
          <a:p>
            <a:pPr marL="628650" lvl="1" indent="-171450">
              <a:buFont typeface="Arial" panose="020B0604020202020204" pitchFamily="34" charset="0"/>
              <a:buChar char="•"/>
            </a:pPr>
            <a:r>
              <a:rPr lang="en-GB" dirty="0"/>
              <a:t>Assess risks</a:t>
            </a:r>
          </a:p>
          <a:p>
            <a:pPr marL="628650" lvl="1" indent="-171450">
              <a:buFont typeface="Arial" panose="020B0604020202020204" pitchFamily="34" charset="0"/>
              <a:buChar char="•"/>
            </a:pPr>
            <a:r>
              <a:rPr lang="en-GB" dirty="0"/>
              <a:t>Provide adequate control measures – and ensure the use and maintenance of these</a:t>
            </a:r>
          </a:p>
          <a:p>
            <a:pPr marL="628650" lvl="1" indent="-171450">
              <a:buFont typeface="Arial" panose="020B0604020202020204" pitchFamily="34" charset="0"/>
              <a:buChar char="•"/>
            </a:pPr>
            <a:r>
              <a:rPr lang="en-GB" dirty="0"/>
              <a:t>Provide information, instruction and training</a:t>
            </a:r>
          </a:p>
          <a:p>
            <a:pPr marL="628650" lvl="1" indent="-171450">
              <a:buFont typeface="Arial" panose="020B0604020202020204" pitchFamily="34" charset="0"/>
              <a:buChar char="•"/>
            </a:pPr>
            <a:r>
              <a:rPr lang="en-GB" dirty="0"/>
              <a:t>In appropriate cases, provide health surveillance.</a:t>
            </a:r>
            <a:endParaRPr lang="en-GB" b="0" baseline="0" dirty="0"/>
          </a:p>
          <a:p>
            <a:pPr marL="171450" indent="-171450">
              <a:buFont typeface="Arial" panose="020B0604020202020204" pitchFamily="34" charset="0"/>
              <a:buChar char="•"/>
            </a:pPr>
            <a:endParaRPr lang="en-GB" b="0" dirty="0"/>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Health surveillance is a process used to systematically assess and detect early signs of adverse health effects of workers who may be exposed to certain hazards in the course of their employment.  Primarily it is used to identify potential problems before they fully develop and help identify the need for additional control measures or changes in working practices.  Various strategies and methods are used depending on the nature of the hazards associated with the work being undertaken and the working environment.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Health surveillance involves systematically monitoring for early signs of work-related ill health in employees who are exposed to certain health hazards. Robust procedures are required to achieve this and it is a requirement by law, where there is a detectable disease associated with a particular type of work.</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For</a:t>
            </a:r>
            <a:r>
              <a:rPr lang="en-GB" sz="1200" kern="1200" baseline="0" dirty="0">
                <a:solidFill>
                  <a:schemeClr val="tx1"/>
                </a:solidFill>
                <a:effectLst/>
                <a:latin typeface="+mn-lt"/>
                <a:ea typeface="+mn-ea"/>
                <a:cs typeface="+mn-cs"/>
              </a:rPr>
              <a:t> further information on implementing a health surveillance procedure consult the guidance on the website: </a:t>
            </a:r>
            <a:r>
              <a:rPr lang="en-GB" sz="1200" b="1" u="sng" kern="1200" baseline="0" dirty="0">
                <a:solidFill>
                  <a:schemeClr val="tx1"/>
                </a:solidFill>
                <a:effectLst/>
                <a:latin typeface="+mn-lt"/>
                <a:ea typeface="+mn-ea"/>
                <a:cs typeface="+mn-cs"/>
              </a:rPr>
              <a:t>https://www.gla.ac.uk/myglasgow/seps/az/healthsurveillance/</a:t>
            </a:r>
            <a:endParaRPr lang="en-GB"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a:t>
            </a:r>
          </a:p>
          <a:p>
            <a:pPr marL="171450" indent="-171450">
              <a:buFont typeface="Arial" panose="020B0604020202020204" pitchFamily="34" charset="0"/>
              <a:buChar char="•"/>
            </a:pPr>
            <a:r>
              <a:rPr lang="en-GB" sz="1200" b="0" u="none" kern="1200" dirty="0">
                <a:solidFill>
                  <a:schemeClr val="tx1"/>
                </a:solidFill>
                <a:effectLst/>
                <a:latin typeface="+mn-lt"/>
                <a:ea typeface="+mn-ea"/>
                <a:cs typeface="+mn-cs"/>
              </a:rPr>
              <a:t>Skin checks are usually best carried out by the staff themselves but supervisors should make sure the process is being carried out regularly and can assist if required</a:t>
            </a:r>
          </a:p>
          <a:p>
            <a:pPr marL="171450" indent="-171450">
              <a:buFont typeface="Arial" panose="020B0604020202020204" pitchFamily="34" charset="0"/>
              <a:buChar char="•"/>
            </a:pPr>
            <a:r>
              <a:rPr lang="en-GB" sz="1200" b="0" u="none" kern="1200" dirty="0">
                <a:solidFill>
                  <a:schemeClr val="tx1"/>
                </a:solidFill>
                <a:effectLst/>
                <a:latin typeface="+mn-lt"/>
                <a:ea typeface="+mn-ea"/>
                <a:cs typeface="+mn-cs"/>
              </a:rPr>
              <a:t>Regular discussions about skin health can help to reinforce safety procedures and make it easier for staff to raise issues or report skin irritation / dermatitis</a:t>
            </a:r>
          </a:p>
          <a:p>
            <a:pPr marL="171450" indent="-171450">
              <a:buFont typeface="Arial" panose="020B0604020202020204" pitchFamily="34" charset="0"/>
              <a:buChar char="•"/>
            </a:pPr>
            <a:r>
              <a:rPr lang="en-GB" sz="1200" b="0" u="none" kern="1200" dirty="0">
                <a:solidFill>
                  <a:schemeClr val="tx1"/>
                </a:solidFill>
                <a:effectLst/>
                <a:latin typeface="+mn-lt"/>
                <a:ea typeface="+mn-ea"/>
                <a:cs typeface="+mn-cs"/>
              </a:rPr>
              <a:t>Some higher risk individuals who already receive respiratory health surveillance with Occupational Health will have their skin checked at the same time</a:t>
            </a:r>
          </a:p>
          <a:p>
            <a:pPr marL="171450" indent="-171450">
              <a:buFont typeface="Arial" panose="020B0604020202020204" pitchFamily="34" charset="0"/>
              <a:buChar char="•"/>
            </a:pPr>
            <a:endParaRPr lang="en-GB" sz="1200" b="0" u="none"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u="none" kern="1200" dirty="0">
                <a:solidFill>
                  <a:schemeClr val="tx1"/>
                </a:solidFill>
                <a:effectLst/>
                <a:latin typeface="+mn-lt"/>
                <a:ea typeface="+mn-ea"/>
                <a:cs typeface="+mn-cs"/>
              </a:rPr>
              <a:t>Diagnosis should be left to the Occupational Health unit although it will be helpful to have a list of the substances used in an area along with precautions </a:t>
            </a:r>
            <a:r>
              <a:rPr lang="en-GB" sz="1200" b="0" u="none" kern="1200">
                <a:solidFill>
                  <a:schemeClr val="tx1"/>
                </a:solidFill>
                <a:effectLst/>
                <a:latin typeface="+mn-lt"/>
                <a:ea typeface="+mn-ea"/>
                <a:cs typeface="+mn-cs"/>
              </a:rPr>
              <a:t>/ PPE taken </a:t>
            </a:r>
            <a:r>
              <a:rPr lang="en-GB" sz="1200" b="0" u="none" kern="1200" dirty="0">
                <a:solidFill>
                  <a:schemeClr val="tx1"/>
                </a:solidFill>
                <a:effectLst/>
                <a:latin typeface="+mn-lt"/>
                <a:ea typeface="+mn-ea"/>
                <a:cs typeface="+mn-cs"/>
              </a:rPr>
              <a:t>to reduce the risk.</a:t>
            </a:r>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dirty="0"/>
          </a:p>
        </p:txBody>
      </p:sp>
    </p:spTree>
    <p:extLst>
      <p:ext uri="{BB962C8B-B14F-4D97-AF65-F5344CB8AC3E}">
        <p14:creationId xmlns:p14="http://schemas.microsoft.com/office/powerpoint/2010/main" val="51110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Websites and resources for further information:</a:t>
            </a:r>
          </a:p>
          <a:p>
            <a:endParaRPr lang="en-US" b="1" dirty="0"/>
          </a:p>
          <a:p>
            <a:pPr marL="0" indent="0">
              <a:buFont typeface="Arial" panose="020B0604020202020204" pitchFamily="34" charset="0"/>
              <a:buNone/>
            </a:pPr>
            <a:r>
              <a:rPr lang="en-US" altLang="en-US" i="0" u="none" dirty="0">
                <a:solidFill>
                  <a:schemeClr val="bg1"/>
                </a:solidFill>
                <a:latin typeface="Arial" charset="0"/>
                <a:ea typeface="ヒラギノ角ゴ Pro W3" charset="-128"/>
                <a:cs typeface="ヒラギノ角ゴ Pro W3" charset="-128"/>
              </a:rPr>
              <a:t>https://www.gla.ac.uk/myglasgow/seps/az/healthsurveillance/</a:t>
            </a:r>
          </a:p>
          <a:p>
            <a:pPr marL="0" indent="0">
              <a:buFont typeface="Arial" panose="020B0604020202020204" pitchFamily="34" charset="0"/>
              <a:buNone/>
            </a:pPr>
            <a:r>
              <a:rPr lang="en-US" altLang="en-US" i="0" u="none" dirty="0">
                <a:solidFill>
                  <a:schemeClr val="bg1"/>
                </a:solidFill>
                <a:latin typeface="Arial" charset="0"/>
                <a:ea typeface="ヒラギノ角ゴ Pro W3" charset="-128"/>
                <a:cs typeface="ヒラギノ角ゴ Pro W3" charset="-128"/>
              </a:rPr>
              <a:t>https://www.gla.ac.uk/myglasgow/occupationalhealthunit/</a:t>
            </a:r>
          </a:p>
          <a:p>
            <a:endParaRPr lang="en-US" b="1" dirty="0"/>
          </a:p>
          <a:p>
            <a:pPr fontAlgn="base">
              <a:spcBef>
                <a:spcPct val="20000"/>
              </a:spcBef>
              <a:spcAft>
                <a:spcPct val="0"/>
              </a:spcAft>
            </a:pPr>
            <a:r>
              <a:rPr lang="en-GB" sz="1200" u="none" dirty="0">
                <a:latin typeface="Arial" panose="020B0604020202020204" pitchFamily="34" charset="0"/>
                <a:cs typeface="Arial" panose="020B0604020202020204" pitchFamily="34" charset="0"/>
                <a:hlinkClick r:id="rId3"/>
              </a:rPr>
              <a:t>http://www.hse.gov.uk/cleaning/topics/dermatitis.htm</a:t>
            </a:r>
            <a:endParaRPr lang="en-GB" sz="1200" u="none" dirty="0">
              <a:latin typeface="Arial" panose="020B0604020202020204" pitchFamily="34" charset="0"/>
              <a:cs typeface="Arial" panose="020B0604020202020204" pitchFamily="34" charset="0"/>
            </a:endParaRPr>
          </a:p>
          <a:p>
            <a:pPr fontAlgn="base">
              <a:spcBef>
                <a:spcPct val="20000"/>
              </a:spcBef>
              <a:spcAft>
                <a:spcPct val="0"/>
              </a:spcAft>
            </a:pPr>
            <a:r>
              <a:rPr lang="en-GB" sz="1200" u="none" dirty="0">
                <a:latin typeface="Arial" panose="020B0604020202020204" pitchFamily="34" charset="0"/>
                <a:cs typeface="Arial" panose="020B0604020202020204" pitchFamily="34" charset="0"/>
                <a:hlinkClick r:id="rId4"/>
              </a:rPr>
              <a:t>http://www.hse.gov.uk/skin/posters/skindermatitis.pdf</a:t>
            </a:r>
            <a:endParaRPr lang="en-GB" sz="1200" u="none" dirty="0">
              <a:latin typeface="Arial" panose="020B0604020202020204" pitchFamily="34" charset="0"/>
              <a:cs typeface="Arial" panose="020B0604020202020204" pitchFamily="34" charset="0"/>
            </a:endParaRPr>
          </a:p>
          <a:p>
            <a:pPr fontAlgn="base">
              <a:spcBef>
                <a:spcPct val="20000"/>
              </a:spcBef>
              <a:spcAft>
                <a:spcPct val="0"/>
              </a:spcAft>
            </a:pPr>
            <a:r>
              <a:rPr lang="en-GB" sz="1200" u="none" dirty="0">
                <a:latin typeface="Arial" panose="020B0604020202020204" pitchFamily="34" charset="0"/>
                <a:cs typeface="Arial" panose="020B0604020202020204" pitchFamily="34" charset="0"/>
                <a:hlinkClick r:id="rId5"/>
              </a:rPr>
              <a:t>http://www.hse.gov.uk/pubns/ms24.pdf</a:t>
            </a:r>
            <a:endParaRPr lang="en-GB" sz="1200" u="none" dirty="0">
              <a:latin typeface="Arial" panose="020B0604020202020204" pitchFamily="34" charset="0"/>
              <a:cs typeface="Arial" panose="020B0604020202020204" pitchFamily="34" charset="0"/>
            </a:endParaRPr>
          </a:p>
          <a:p>
            <a:pPr fontAlgn="base">
              <a:spcBef>
                <a:spcPct val="20000"/>
              </a:spcBef>
              <a:spcAft>
                <a:spcPct val="0"/>
              </a:spcAft>
            </a:pPr>
            <a:r>
              <a:rPr lang="en-GB" sz="1200" u="none" dirty="0">
                <a:latin typeface="Arial" panose="020B0604020202020204" pitchFamily="34" charset="0"/>
                <a:cs typeface="Arial" panose="020B0604020202020204" pitchFamily="34" charset="0"/>
                <a:hlinkClick r:id="rId6"/>
              </a:rPr>
              <a:t>http://www.hse.gov.uk/skin/posters/distance.pdf</a:t>
            </a:r>
            <a:endParaRPr lang="en-GB" sz="1200" u="none" dirty="0">
              <a:latin typeface="Arial" panose="020B0604020202020204" pitchFamily="34" charset="0"/>
              <a:cs typeface="Arial" panose="020B0604020202020204" pitchFamily="34" charset="0"/>
            </a:endParaRPr>
          </a:p>
          <a:p>
            <a:pPr fontAlgn="base">
              <a:spcBef>
                <a:spcPct val="20000"/>
              </a:spcBef>
              <a:spcAft>
                <a:spcPct val="0"/>
              </a:spcAft>
            </a:pPr>
            <a:r>
              <a:rPr lang="en-GB" sz="1200" u="none" dirty="0">
                <a:latin typeface="Arial" panose="020B0604020202020204" pitchFamily="34" charset="0"/>
                <a:cs typeface="Arial" panose="020B0604020202020204" pitchFamily="34" charset="0"/>
                <a:hlinkClick r:id="rId7"/>
              </a:rPr>
              <a:t>http://www.hse.gov.uk/statistics/causdis/dermatitis/index.htm</a:t>
            </a:r>
            <a:endParaRPr lang="en-GB" sz="1200" u="none"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123380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2663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11747815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Rectangle 3"/>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67546" y="1250950"/>
            <a:ext cx="8496942" cy="1320800"/>
          </a:xfrm>
          <a:prstGeom prst="rect">
            <a:avLst/>
          </a:prstGeom>
        </p:spPr>
        <p:txBody>
          <a:bodyPr/>
          <a:lstStyle/>
          <a:p>
            <a:pPr>
              <a:defRPr/>
            </a:pPr>
            <a:r>
              <a:rPr lang="en-US" dirty="0">
                <a:ea typeface="+mj-ea"/>
              </a:rPr>
              <a:t>Toolbox Talk: General</a:t>
            </a:r>
          </a:p>
        </p:txBody>
      </p:sp>
      <p:sp>
        <p:nvSpPr>
          <p:cNvPr id="6" name="Content Placeholder 2"/>
          <p:cNvSpPr>
            <a:spLocks noGrp="1"/>
          </p:cNvSpPr>
          <p:nvPr>
            <p:ph idx="4294967295"/>
          </p:nvPr>
        </p:nvSpPr>
        <p:spPr bwMode="auto">
          <a:xfrm>
            <a:off x="467546" y="2160000"/>
            <a:ext cx="5400675" cy="1008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altLang="en-US" sz="2000" b="1" dirty="0">
                <a:latin typeface="Arial" charset="0"/>
                <a:ea typeface="ヒラギノ角ゴ Pro W3" charset="-128"/>
                <a:cs typeface="ヒラギノ角ゴ Pro W3" charset="-128"/>
              </a:rPr>
              <a:t>GEN03: Skin Health Surveillance</a:t>
            </a:r>
          </a:p>
        </p:txBody>
      </p:sp>
    </p:spTree>
    <p:extLst>
      <p:ext uri="{BB962C8B-B14F-4D97-AF65-F5344CB8AC3E}">
        <p14:creationId xmlns:p14="http://schemas.microsoft.com/office/powerpoint/2010/main" val="58777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3744417" cy="504055"/>
          </a:xfrm>
          <a:prstGeom prst="rect">
            <a:avLst/>
          </a:prstGeom>
        </p:spPr>
        <p:txBody>
          <a:bodyPr/>
          <a:lstStyle/>
          <a:p>
            <a:r>
              <a:rPr lang="en-US" sz="2400" dirty="0"/>
              <a:t>What is dermatitis?</a:t>
            </a:r>
          </a:p>
        </p:txBody>
      </p:sp>
      <p:sp>
        <p:nvSpPr>
          <p:cNvPr id="6" name="Content Placeholder 2"/>
          <p:cNvSpPr>
            <a:spLocks noGrp="1"/>
          </p:cNvSpPr>
          <p:nvPr>
            <p:ph idx="4294967295"/>
          </p:nvPr>
        </p:nvSpPr>
        <p:spPr>
          <a:xfrm>
            <a:off x="539551" y="1707654"/>
            <a:ext cx="5904657" cy="3096343"/>
          </a:xfrm>
          <a:prstGeom prst="rect">
            <a:avLst/>
          </a:prstGeom>
        </p:spPr>
        <p:txBody>
          <a:bodyPr/>
          <a:lstStyle/>
          <a:p>
            <a:pPr marL="0" indent="0">
              <a:spcBef>
                <a:spcPts val="0"/>
              </a:spcBef>
              <a:spcAft>
                <a:spcPts val="600"/>
              </a:spcAft>
            </a:pPr>
            <a:r>
              <a:rPr lang="en-US" dirty="0">
                <a:latin typeface="Arial" charset="0"/>
                <a:ea typeface="Arial" charset="0"/>
                <a:cs typeface="Arial" charset="0"/>
              </a:rPr>
              <a:t>Dermatitis is a common occupational* skin disease often caused by repeated skin irritation or </a:t>
            </a:r>
            <a:r>
              <a:rPr lang="en-US" dirty="0" err="1">
                <a:latin typeface="Arial" charset="0"/>
                <a:ea typeface="Arial" charset="0"/>
                <a:cs typeface="Arial" charset="0"/>
              </a:rPr>
              <a:t>sensitisation</a:t>
            </a:r>
            <a:r>
              <a:rPr lang="en-US" dirty="0">
                <a:latin typeface="Arial" charset="0"/>
                <a:ea typeface="Arial" charset="0"/>
                <a:cs typeface="Arial" charset="0"/>
              </a:rPr>
              <a:t>, symptoms include: </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Skin redness or soreness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Itching</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Skin rash or inflammation</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Skin cracking or peeling</a:t>
            </a:r>
          </a:p>
          <a:p>
            <a:pPr marL="0">
              <a:spcBef>
                <a:spcPts val="0"/>
              </a:spcBef>
              <a:spcAft>
                <a:spcPts val="600"/>
              </a:spcAft>
            </a:pPr>
            <a:r>
              <a:rPr lang="en-US" dirty="0">
                <a:latin typeface="Arial" charset="0"/>
                <a:ea typeface="Arial" charset="0"/>
                <a:cs typeface="Arial" charset="0"/>
              </a:rPr>
              <a:t>Dermatitis is easy to detect and can be managed using simple procedures but can be irreversible if left untreated</a:t>
            </a:r>
          </a:p>
          <a:p>
            <a:pPr marL="0">
              <a:spcBef>
                <a:spcPts val="0"/>
              </a:spcBef>
              <a:spcAft>
                <a:spcPts val="600"/>
              </a:spcAft>
            </a:pPr>
            <a:endParaRPr lang="en-US" dirty="0">
              <a:latin typeface="Arial" charset="0"/>
              <a:ea typeface="Arial" charset="0"/>
              <a:cs typeface="Arial" charset="0"/>
            </a:endParaRPr>
          </a:p>
          <a:p>
            <a:pPr marL="0" indent="0">
              <a:spcBef>
                <a:spcPts val="0"/>
              </a:spcBef>
              <a:spcAft>
                <a:spcPts val="600"/>
              </a:spcAft>
            </a:pPr>
            <a:r>
              <a:rPr lang="en-US" dirty="0">
                <a:solidFill>
                  <a:srgbClr val="FF0000"/>
                </a:solidFill>
                <a:latin typeface="Arial" charset="0"/>
                <a:ea typeface="Arial" charset="0"/>
                <a:cs typeface="Arial" charset="0"/>
              </a:rPr>
              <a:t>*Note: Occupational dermatitis is reportable under RIDDOR</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pic>
        <p:nvPicPr>
          <p:cNvPr id="1026" name="Picture 2" descr="http://content.presspage.com/uploads/1369/13861_large-2.jpg?1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9400" y="1635646"/>
            <a:ext cx="2160000" cy="1440000"/>
          </a:xfrm>
          <a:prstGeom prst="rect">
            <a:avLst/>
          </a:prstGeom>
          <a:noFill/>
          <a:ln w="19050">
            <a:solidFill>
              <a:srgbClr val="000000"/>
            </a:solidFill>
          </a:ln>
          <a:extLst>
            <a:ext uri="{909E8E84-426E-40DD-AFC4-6F175D3DCCD1}">
              <a14:hiddenFill xmlns:a14="http://schemas.microsoft.com/office/drawing/2010/main">
                <a:solidFill>
                  <a:srgbClr val="FFFFFF"/>
                </a:solidFill>
              </a14:hiddenFill>
            </a:ext>
          </a:extLst>
        </p:spPr>
      </p:pic>
      <p:pic>
        <p:nvPicPr>
          <p:cNvPr id="2" name="Picture 2" descr="Image result for dermatitis hands"/>
          <p:cNvPicPr>
            <a:picLocks noChangeAspect="1" noChangeArrowheads="1"/>
          </p:cNvPicPr>
          <p:nvPr/>
        </p:nvPicPr>
        <p:blipFill rotWithShape="1">
          <a:blip r:embed="rId5">
            <a:extLst>
              <a:ext uri="{28A0092B-C50C-407E-A947-70E740481C1C}">
                <a14:useLocalDpi xmlns:a14="http://schemas.microsoft.com/office/drawing/2010/main" val="0"/>
              </a:ext>
            </a:extLst>
          </a:blip>
          <a:srcRect r="15559"/>
          <a:stretch/>
        </p:blipFill>
        <p:spPr bwMode="auto">
          <a:xfrm>
            <a:off x="6529401" y="3219822"/>
            <a:ext cx="2160000" cy="1440000"/>
          </a:xfrm>
          <a:prstGeom prst="rect">
            <a:avLst/>
          </a:prstGeom>
          <a:noFill/>
          <a:ln w="1905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70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4824537" cy="504055"/>
          </a:xfrm>
          <a:prstGeom prst="rect">
            <a:avLst/>
          </a:prstGeom>
        </p:spPr>
        <p:txBody>
          <a:bodyPr/>
          <a:lstStyle/>
          <a:p>
            <a:r>
              <a:rPr lang="en-US" sz="2400" dirty="0"/>
              <a:t>Types of dermatitis</a:t>
            </a:r>
          </a:p>
        </p:txBody>
      </p:sp>
      <p:sp>
        <p:nvSpPr>
          <p:cNvPr id="6" name="Content Placeholder 2"/>
          <p:cNvSpPr>
            <a:spLocks noGrp="1"/>
          </p:cNvSpPr>
          <p:nvPr>
            <p:ph idx="4294967295"/>
          </p:nvPr>
        </p:nvSpPr>
        <p:spPr>
          <a:xfrm>
            <a:off x="539551" y="1707654"/>
            <a:ext cx="8208913" cy="3096343"/>
          </a:xfrm>
          <a:prstGeom prst="rect">
            <a:avLst/>
          </a:prstGeom>
        </p:spPr>
        <p:txBody>
          <a:bodyPr/>
          <a:lstStyle/>
          <a:p>
            <a:pPr marL="0" indent="0">
              <a:spcBef>
                <a:spcPts val="0"/>
              </a:spcBef>
              <a:spcAft>
                <a:spcPts val="600"/>
              </a:spcAft>
            </a:pPr>
            <a:r>
              <a:rPr lang="en-US" dirty="0">
                <a:latin typeface="Arial" charset="0"/>
                <a:ea typeface="Arial" charset="0"/>
                <a:cs typeface="Arial" charset="0"/>
              </a:rPr>
              <a:t>Irritant contact dermatitis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Can be considered a form of physical damage which can be caused by exposure to contact with irritant or corrosive substances.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Regular contact with mild irritants or brief contact with strong irritants (or corrosive substances) increases the risk of dermatitis as does prolonged contact with relevant substances.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Can also be caused by physical conditions e.g. extremes of temperature or sweating caused by prolonged use of gloves (including nitrile gloves).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The risk of irritant dermatitis is increased in individuals who have atopic eczema or other skin conditions </a:t>
            </a:r>
          </a:p>
          <a:p>
            <a:pPr marL="0" indent="0">
              <a:spcBef>
                <a:spcPts val="0"/>
              </a:spcBef>
              <a:spcAft>
                <a:spcPts val="600"/>
              </a:spcAft>
            </a:pPr>
            <a:r>
              <a:rPr lang="en-US" dirty="0">
                <a:latin typeface="Arial" charset="0"/>
                <a:ea typeface="Arial" charset="0"/>
                <a:cs typeface="Arial" charset="0"/>
              </a:rPr>
              <a:t>Allergic contact dermatitis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Many substances can act as </a:t>
            </a:r>
            <a:r>
              <a:rPr lang="en-US" dirty="0" err="1">
                <a:latin typeface="Arial" charset="0"/>
                <a:ea typeface="Arial" charset="0"/>
                <a:cs typeface="Arial" charset="0"/>
              </a:rPr>
              <a:t>sensitisers</a:t>
            </a:r>
            <a:r>
              <a:rPr lang="en-US" dirty="0">
                <a:latin typeface="Arial" charset="0"/>
                <a:ea typeface="Arial" charset="0"/>
                <a:cs typeface="Arial" charset="0"/>
              </a:rPr>
              <a:t> meaning that the body develops an allergy to them after one or more exposures.  In many cases there will be no immediate evidence that an individual has been affected.</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Once an individual has become </a:t>
            </a:r>
            <a:r>
              <a:rPr lang="en-US" dirty="0" err="1">
                <a:latin typeface="Arial" charset="0"/>
                <a:ea typeface="Arial" charset="0"/>
                <a:cs typeface="Arial" charset="0"/>
              </a:rPr>
              <a:t>sensitised</a:t>
            </a:r>
            <a:r>
              <a:rPr lang="en-US" dirty="0">
                <a:latin typeface="Arial" charset="0"/>
                <a:ea typeface="Arial" charset="0"/>
                <a:cs typeface="Arial" charset="0"/>
              </a:rPr>
              <a:t> it is likely that they will remain so permanently, even a very minor exposure can then lead to a severe immune response causing the skin to become red and itchy.</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spTree>
    <p:extLst>
      <p:ext uri="{BB962C8B-B14F-4D97-AF65-F5344CB8AC3E}">
        <p14:creationId xmlns:p14="http://schemas.microsoft.com/office/powerpoint/2010/main" val="177942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5400601" cy="504055"/>
          </a:xfrm>
          <a:prstGeom prst="rect">
            <a:avLst/>
          </a:prstGeom>
        </p:spPr>
        <p:txBody>
          <a:bodyPr/>
          <a:lstStyle/>
          <a:p>
            <a:r>
              <a:rPr lang="en-US" sz="2400" dirty="0"/>
              <a:t>What can cause dermatitis at work?</a:t>
            </a:r>
          </a:p>
        </p:txBody>
      </p:sp>
      <p:sp>
        <p:nvSpPr>
          <p:cNvPr id="6" name="Content Placeholder 2"/>
          <p:cNvSpPr>
            <a:spLocks noGrp="1"/>
          </p:cNvSpPr>
          <p:nvPr>
            <p:ph idx="4294967295"/>
          </p:nvPr>
        </p:nvSpPr>
        <p:spPr>
          <a:xfrm>
            <a:off x="539551" y="1707654"/>
            <a:ext cx="5832649" cy="3096343"/>
          </a:xfrm>
          <a:prstGeom prst="rect">
            <a:avLst/>
          </a:prstGeom>
        </p:spPr>
        <p:txBody>
          <a:bodyPr/>
          <a:lstStyle/>
          <a:p>
            <a:pPr marL="0" indent="0">
              <a:spcBef>
                <a:spcPts val="0"/>
              </a:spcBef>
              <a:spcAft>
                <a:spcPts val="600"/>
              </a:spcAft>
            </a:pPr>
            <a:r>
              <a:rPr lang="en-US" dirty="0">
                <a:latin typeface="Arial" charset="0"/>
                <a:ea typeface="Arial" charset="0"/>
                <a:cs typeface="Arial" charset="0"/>
              </a:rPr>
              <a:t>Dermatitis at work is often caused by exposure to certain substances or conditions for example:</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Wet work / regular hand washing (especially using soap or detergent)</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Epoxy resins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Metalworking / cutting fluids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Latex (including latex gloves) and other rubber compounds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Exposure to solvents, irritant and corrosive chemicals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Regular use of gloves (including vinyl and nitrile gloves) </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Chemicals that are irritants or skin sensitisers</a:t>
            </a:r>
          </a:p>
          <a:p>
            <a:pPr marL="0">
              <a:spcBef>
                <a:spcPts val="0"/>
              </a:spcBef>
              <a:spcAft>
                <a:spcPts val="600"/>
              </a:spcAft>
            </a:pPr>
            <a:r>
              <a:rPr lang="en-US" dirty="0">
                <a:latin typeface="Arial" charset="0"/>
                <a:ea typeface="Arial" charset="0"/>
                <a:cs typeface="Arial" charset="0"/>
              </a:rPr>
              <a:t>Regular exposure will increase the likelihood of dermatitis which may depend on the sensitivity of the individual.</a:t>
            </a:r>
            <a:endParaRPr lang="en-US" dirty="0">
              <a:solidFill>
                <a:srgbClr val="FF0000"/>
              </a:solidFill>
              <a:latin typeface="Arial" charset="0"/>
              <a:ea typeface="Arial" charset="0"/>
              <a:cs typeface="Arial"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sp>
        <p:nvSpPr>
          <p:cNvPr id="2" name="AutoShape 12" descr="Image result for metalworking flui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p:cNvGrpSpPr/>
          <p:nvPr/>
        </p:nvGrpSpPr>
        <p:grpSpPr>
          <a:xfrm>
            <a:off x="6588464" y="1707654"/>
            <a:ext cx="2160000" cy="3240000"/>
            <a:chOff x="6372200" y="1796300"/>
            <a:chExt cx="2160000" cy="3240000"/>
          </a:xfrm>
        </p:grpSpPr>
        <p:grpSp>
          <p:nvGrpSpPr>
            <p:cNvPr id="7" name="Group 6"/>
            <p:cNvGrpSpPr/>
            <p:nvPr/>
          </p:nvGrpSpPr>
          <p:grpSpPr>
            <a:xfrm>
              <a:off x="6372200" y="1796300"/>
              <a:ext cx="2160000" cy="3240000"/>
              <a:chOff x="6060101" y="1779782"/>
              <a:chExt cx="2160000" cy="3240000"/>
            </a:xfrm>
          </p:grpSpPr>
          <p:pic>
            <p:nvPicPr>
              <p:cNvPr id="2050" name="Picture 2" descr="Image result for hand washing"/>
              <p:cNvPicPr>
                <a:picLocks noChangeAspect="1" noChangeArrowheads="1"/>
              </p:cNvPicPr>
              <p:nvPr/>
            </p:nvPicPr>
            <p:blipFill rotWithShape="1">
              <a:blip r:embed="rId4">
                <a:extLst>
                  <a:ext uri="{28A0092B-C50C-407E-A947-70E740481C1C}">
                    <a14:useLocalDpi xmlns:a14="http://schemas.microsoft.com/office/drawing/2010/main" val="0"/>
                  </a:ext>
                </a:extLst>
              </a:blip>
              <a:srcRect l="21958" r="21958"/>
              <a:stretch/>
            </p:blipFill>
            <p:spPr bwMode="auto">
              <a:xfrm>
                <a:off x="7140101" y="1779782"/>
                <a:ext cx="1080000" cy="10800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2056" name="Picture 8" descr="Image result for dichloromethane bottle"/>
              <p:cNvPicPr>
                <a:picLocks noChangeAspect="1" noChangeArrowheads="1"/>
              </p:cNvPicPr>
              <p:nvPr/>
            </p:nvPicPr>
            <p:blipFill rotWithShape="1">
              <a:blip r:embed="rId5">
                <a:extLst>
                  <a:ext uri="{28A0092B-C50C-407E-A947-70E740481C1C}">
                    <a14:useLocalDpi xmlns:a14="http://schemas.microsoft.com/office/drawing/2010/main" val="0"/>
                  </a:ext>
                </a:extLst>
              </a:blip>
              <a:srcRect t="2347" b="12153"/>
              <a:stretch/>
            </p:blipFill>
            <p:spPr bwMode="auto">
              <a:xfrm>
                <a:off x="7140101" y="2859782"/>
                <a:ext cx="1080000" cy="10800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060101" y="2859782"/>
                <a:ext cx="1080000" cy="2160000"/>
                <a:chOff x="6060101" y="2859782"/>
                <a:chExt cx="1080000" cy="2160000"/>
              </a:xfrm>
            </p:grpSpPr>
            <p:pic>
              <p:nvPicPr>
                <p:cNvPr id="2054" name="Picture 6" descr="Image result for lab gloves"/>
                <p:cNvPicPr>
                  <a:picLocks noChangeAspect="1" noChangeArrowheads="1"/>
                </p:cNvPicPr>
                <p:nvPr/>
              </p:nvPicPr>
              <p:blipFill rotWithShape="1">
                <a:blip r:embed="rId6">
                  <a:extLst>
                    <a:ext uri="{28A0092B-C50C-407E-A947-70E740481C1C}">
                      <a14:useLocalDpi xmlns:a14="http://schemas.microsoft.com/office/drawing/2010/main" val="0"/>
                    </a:ext>
                  </a:extLst>
                </a:blip>
                <a:srcRect l="10829" r="23811"/>
                <a:stretch/>
              </p:blipFill>
              <p:spPr bwMode="auto">
                <a:xfrm>
                  <a:off x="6060101" y="3939782"/>
                  <a:ext cx="1080000" cy="10800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2058" name="Picture 10" descr="Image result for cement"/>
                <p:cNvPicPr>
                  <a:picLocks noChangeAspect="1" noChangeArrowheads="1"/>
                </p:cNvPicPr>
                <p:nvPr/>
              </p:nvPicPr>
              <p:blipFill rotWithShape="1">
                <a:blip r:embed="rId7">
                  <a:extLst>
                    <a:ext uri="{28A0092B-C50C-407E-A947-70E740481C1C}">
                      <a14:useLocalDpi xmlns:a14="http://schemas.microsoft.com/office/drawing/2010/main" val="0"/>
                    </a:ext>
                  </a:extLst>
                </a:blip>
                <a:srcRect l="24202" r="13378" b="18564"/>
                <a:stretch/>
              </p:blipFill>
              <p:spPr bwMode="auto">
                <a:xfrm>
                  <a:off x="6060101" y="2859782"/>
                  <a:ext cx="1080000" cy="10800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grpSp>
          <p:pic>
            <p:nvPicPr>
              <p:cNvPr id="2062" name="Picture 14" descr="Image result for metalworking fluid"/>
              <p:cNvPicPr>
                <a:picLocks noChangeAspect="1" noChangeArrowheads="1"/>
              </p:cNvPicPr>
              <p:nvPr/>
            </p:nvPicPr>
            <p:blipFill rotWithShape="1">
              <a:blip r:embed="rId8">
                <a:extLst>
                  <a:ext uri="{28A0092B-C50C-407E-A947-70E740481C1C}">
                    <a14:useLocalDpi xmlns:a14="http://schemas.microsoft.com/office/drawing/2010/main" val="0"/>
                  </a:ext>
                </a:extLst>
              </a:blip>
              <a:srcRect l="16688" r="16688"/>
              <a:stretch/>
            </p:blipFill>
            <p:spPr bwMode="auto">
              <a:xfrm>
                <a:off x="7140101" y="3939782"/>
                <a:ext cx="1080000" cy="10800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grpSp>
        <p:pic>
          <p:nvPicPr>
            <p:cNvPr id="2064" name="Picture 16" descr="Image result for laboratory detergent"/>
            <p:cNvPicPr>
              <a:picLocks noChangeAspect="1" noChangeArrowheads="1"/>
            </p:cNvPicPr>
            <p:nvPr/>
          </p:nvPicPr>
          <p:blipFill rotWithShape="1">
            <a:blip r:embed="rId9">
              <a:extLst>
                <a:ext uri="{28A0092B-C50C-407E-A947-70E740481C1C}">
                  <a14:useLocalDpi xmlns:a14="http://schemas.microsoft.com/office/drawing/2010/main" val="0"/>
                </a:ext>
              </a:extLst>
            </a:blip>
            <a:srcRect l="15713" t="4356" r="16150" b="4794"/>
            <a:stretch/>
          </p:blipFill>
          <p:spPr bwMode="auto">
            <a:xfrm>
              <a:off x="6372200" y="1796300"/>
              <a:ext cx="1080000" cy="10800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942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7560841" cy="504055"/>
          </a:xfrm>
          <a:prstGeom prst="rect">
            <a:avLst/>
          </a:prstGeom>
        </p:spPr>
        <p:txBody>
          <a:bodyPr/>
          <a:lstStyle/>
          <a:p>
            <a:r>
              <a:rPr lang="en-US" sz="2400" dirty="0"/>
              <a:t>Reducing the risk (Avoid, Protect, Check)</a:t>
            </a:r>
          </a:p>
        </p:txBody>
      </p:sp>
      <p:sp>
        <p:nvSpPr>
          <p:cNvPr id="6" name="Content Placeholder 2"/>
          <p:cNvSpPr>
            <a:spLocks noGrp="1"/>
          </p:cNvSpPr>
          <p:nvPr>
            <p:ph idx="4294967295"/>
          </p:nvPr>
        </p:nvSpPr>
        <p:spPr>
          <a:xfrm>
            <a:off x="539551" y="1707654"/>
            <a:ext cx="8064897" cy="3096343"/>
          </a:xfrm>
          <a:prstGeom prst="rect">
            <a:avLst/>
          </a:prstGeom>
        </p:spPr>
        <p:txBody>
          <a:bodyPr/>
          <a:lstStyle/>
          <a:p>
            <a:pPr marL="0" indent="0">
              <a:spcBef>
                <a:spcPts val="0"/>
              </a:spcBef>
              <a:spcAft>
                <a:spcPts val="600"/>
              </a:spcAft>
            </a:pPr>
            <a:r>
              <a:rPr lang="en-US" b="1" u="sng" dirty="0">
                <a:latin typeface="Arial" charset="0"/>
                <a:ea typeface="Arial" charset="0"/>
                <a:cs typeface="Arial" charset="0"/>
              </a:rPr>
              <a:t>Avoid</a:t>
            </a:r>
            <a:r>
              <a:rPr lang="en-US" dirty="0">
                <a:latin typeface="Arial" charset="0"/>
                <a:ea typeface="Arial" charset="0"/>
                <a:cs typeface="Arial" charset="0"/>
              </a:rPr>
              <a:t> contact with materials that cause dermatitis where possible</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Substitute hazardous substances with safer alternatives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Keep a safe working distance</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Automate or enclose processes</a:t>
            </a:r>
          </a:p>
          <a:p>
            <a:pPr marL="0" indent="0">
              <a:spcBef>
                <a:spcPts val="0"/>
              </a:spcBef>
              <a:spcAft>
                <a:spcPts val="600"/>
              </a:spcAft>
            </a:pPr>
            <a:r>
              <a:rPr lang="en-US" b="1" u="sng" dirty="0">
                <a:latin typeface="Arial" charset="0"/>
                <a:ea typeface="Arial" charset="0"/>
                <a:cs typeface="Arial" charset="0"/>
              </a:rPr>
              <a:t>Protect</a:t>
            </a:r>
            <a:r>
              <a:rPr lang="en-US" dirty="0">
                <a:latin typeface="Arial" charset="0"/>
                <a:ea typeface="Arial" charset="0"/>
                <a:cs typeface="Arial" charset="0"/>
              </a:rPr>
              <a:t> the skin</a:t>
            </a:r>
          </a:p>
          <a:p>
            <a:pPr marL="285750" lvl="1" indent="-171450">
              <a:spcBef>
                <a:spcPts val="0"/>
              </a:spcBef>
              <a:spcAft>
                <a:spcPts val="600"/>
              </a:spcAft>
              <a:buFont typeface="Arial" panose="020B0604020202020204" pitchFamily="34" charset="0"/>
              <a:buChar char="•"/>
            </a:pPr>
            <a:r>
              <a:rPr lang="en-US" dirty="0">
                <a:latin typeface="Arial" charset="0"/>
                <a:ea typeface="Arial" charset="0"/>
                <a:cs typeface="Arial" charset="0"/>
              </a:rPr>
              <a:t>Provide appropriate protective clothing / gloves</a:t>
            </a:r>
          </a:p>
          <a:p>
            <a:pPr marL="285750" lvl="1" indent="-171450">
              <a:spcBef>
                <a:spcPts val="0"/>
              </a:spcBef>
              <a:spcAft>
                <a:spcPts val="600"/>
              </a:spcAft>
              <a:buFont typeface="Arial" panose="020B0604020202020204" pitchFamily="34" charset="0"/>
              <a:buChar char="•"/>
            </a:pPr>
            <a:r>
              <a:rPr lang="en-US" dirty="0">
                <a:latin typeface="Arial" charset="0"/>
                <a:ea typeface="Arial" charset="0"/>
                <a:cs typeface="Arial" charset="0"/>
              </a:rPr>
              <a:t>Contamination should be washed from skin as quickly as possible</a:t>
            </a:r>
          </a:p>
          <a:p>
            <a:pPr marL="285750" lvl="1" indent="-171450">
              <a:spcBef>
                <a:spcPts val="0"/>
              </a:spcBef>
              <a:spcAft>
                <a:spcPts val="600"/>
              </a:spcAft>
              <a:buFont typeface="Arial" panose="020B0604020202020204" pitchFamily="34" charset="0"/>
              <a:buChar char="•"/>
            </a:pPr>
            <a:r>
              <a:rPr lang="en-US" dirty="0">
                <a:latin typeface="Arial" charset="0"/>
                <a:ea typeface="Arial" charset="0"/>
                <a:cs typeface="Arial" charset="0"/>
              </a:rPr>
              <a:t>Hands should always be fully dried after washing</a:t>
            </a:r>
          </a:p>
          <a:p>
            <a:pPr marL="285750" lvl="1" indent="-171450">
              <a:spcBef>
                <a:spcPts val="0"/>
              </a:spcBef>
              <a:spcAft>
                <a:spcPts val="600"/>
              </a:spcAft>
              <a:buFont typeface="Arial" panose="020B0604020202020204" pitchFamily="34" charset="0"/>
              <a:buChar char="•"/>
            </a:pPr>
            <a:r>
              <a:rPr lang="en-US" dirty="0">
                <a:latin typeface="Arial" charset="0"/>
                <a:ea typeface="Arial" charset="0"/>
                <a:cs typeface="Arial" charset="0"/>
              </a:rPr>
              <a:t>Consider providing </a:t>
            </a:r>
            <a:r>
              <a:rPr lang="en-US" dirty="0" err="1">
                <a:latin typeface="Arial" charset="0"/>
                <a:ea typeface="Arial" charset="0"/>
                <a:cs typeface="Arial" charset="0"/>
              </a:rPr>
              <a:t>moisturising</a:t>
            </a:r>
            <a:r>
              <a:rPr lang="en-US" dirty="0">
                <a:latin typeface="Arial" charset="0"/>
                <a:ea typeface="Arial" charset="0"/>
                <a:cs typeface="Arial" charset="0"/>
              </a:rPr>
              <a:t> pre-work and after work creams</a:t>
            </a:r>
          </a:p>
          <a:p>
            <a:pPr marL="0" indent="0">
              <a:spcBef>
                <a:spcPts val="0"/>
              </a:spcBef>
              <a:spcAft>
                <a:spcPts val="600"/>
              </a:spcAft>
            </a:pPr>
            <a:r>
              <a:rPr lang="en-US" b="1" u="sng" dirty="0">
                <a:latin typeface="Arial" charset="0"/>
                <a:ea typeface="Arial" charset="0"/>
                <a:cs typeface="Arial" charset="0"/>
              </a:rPr>
              <a:t>Check</a:t>
            </a:r>
            <a:r>
              <a:rPr lang="en-US" dirty="0">
                <a:latin typeface="Arial" charset="0"/>
                <a:ea typeface="Arial" charset="0"/>
                <a:cs typeface="Arial" charset="0"/>
              </a:rPr>
              <a:t> for early signs of dermatitis</a:t>
            </a:r>
          </a:p>
          <a:p>
            <a:pPr marL="285750" lvl="1" indent="-171450">
              <a:spcBef>
                <a:spcPts val="0"/>
              </a:spcBef>
              <a:spcAft>
                <a:spcPts val="600"/>
              </a:spcAft>
              <a:buFont typeface="Arial" panose="020B0604020202020204" pitchFamily="34" charset="0"/>
              <a:buChar char="•"/>
            </a:pPr>
            <a:r>
              <a:rPr lang="en-US" dirty="0">
                <a:latin typeface="Arial" charset="0"/>
                <a:ea typeface="Arial" charset="0"/>
                <a:cs typeface="Arial" charset="0"/>
              </a:rPr>
              <a:t>Regular skin checks should be used where the risk cannot be fully eliminated by avoidance / protection</a:t>
            </a:r>
          </a:p>
          <a:p>
            <a:pPr marL="285750" lvl="1" indent="-171450">
              <a:spcBef>
                <a:spcPts val="0"/>
              </a:spcBef>
              <a:spcAft>
                <a:spcPts val="600"/>
              </a:spcAft>
              <a:buFont typeface="Arial" panose="020B0604020202020204" pitchFamily="34" charset="0"/>
              <a:buChar char="•"/>
            </a:pPr>
            <a:r>
              <a:rPr lang="en-US" dirty="0">
                <a:latin typeface="Arial" charset="0"/>
                <a:ea typeface="Arial" charset="0"/>
                <a:cs typeface="Arial" charset="0"/>
              </a:rPr>
              <a:t>Health surveillance should be provided where required</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spTree>
    <p:extLst>
      <p:ext uri="{BB962C8B-B14F-4D97-AF65-F5344CB8AC3E}">
        <p14:creationId xmlns:p14="http://schemas.microsoft.com/office/powerpoint/2010/main" val="177942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6192689" cy="504055"/>
          </a:xfrm>
          <a:prstGeom prst="rect">
            <a:avLst/>
          </a:prstGeom>
        </p:spPr>
        <p:txBody>
          <a:bodyPr/>
          <a:lstStyle/>
          <a:p>
            <a:r>
              <a:rPr lang="en-US" sz="2400" dirty="0"/>
              <a:t>Skin health surveillance</a:t>
            </a:r>
          </a:p>
        </p:txBody>
      </p:sp>
      <p:sp>
        <p:nvSpPr>
          <p:cNvPr id="6" name="Content Placeholder 2"/>
          <p:cNvSpPr>
            <a:spLocks noGrp="1"/>
          </p:cNvSpPr>
          <p:nvPr>
            <p:ph idx="4294967295"/>
          </p:nvPr>
        </p:nvSpPr>
        <p:spPr>
          <a:xfrm>
            <a:off x="539551" y="1779662"/>
            <a:ext cx="7848873" cy="3096343"/>
          </a:xfrm>
          <a:prstGeom prst="rect">
            <a:avLst/>
          </a:prstGeom>
        </p:spPr>
        <p:txBody>
          <a:bodyPr/>
          <a:lstStyle/>
          <a:p>
            <a:pPr marL="0" indent="0">
              <a:spcBef>
                <a:spcPts val="0"/>
              </a:spcBef>
              <a:spcAft>
                <a:spcPts val="600"/>
              </a:spcAft>
            </a:pPr>
            <a:r>
              <a:rPr lang="en-US" dirty="0">
                <a:latin typeface="Arial" charset="0"/>
                <a:ea typeface="Arial" charset="0"/>
                <a:cs typeface="Arial" charset="0"/>
              </a:rPr>
              <a:t>Health surveillance should be considered for individuals who are at risk of developing occupational dermatitis, consider the following:</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Are individuals working with substances listed previously or ones assigned the risk code R43?</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Are individuals carrying out tasks likely to lead to dermatitis (e.g. wet workers or glove users)?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Assessment of new workers deemed at risk should be carried out within 6 weeks of starting</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Regular skin checks should be carried out by individuals on an ongoing basis </a:t>
            </a:r>
          </a:p>
          <a:p>
            <a:pPr marL="857250" lvl="2" indent="-285750">
              <a:spcBef>
                <a:spcPts val="0"/>
              </a:spcBef>
              <a:spcAft>
                <a:spcPts val="600"/>
              </a:spcAft>
              <a:buFont typeface="Arial" panose="020B0604020202020204" pitchFamily="34" charset="0"/>
              <a:buChar char="•"/>
            </a:pPr>
            <a:r>
              <a:rPr lang="en-US" dirty="0">
                <a:latin typeface="Arial" charset="0"/>
                <a:ea typeface="Arial" charset="0"/>
                <a:cs typeface="Arial" charset="0"/>
              </a:rPr>
              <a:t>Weekly checks are recommended</a:t>
            </a:r>
          </a:p>
          <a:p>
            <a:pPr marL="857250" lvl="2" indent="-285750">
              <a:spcBef>
                <a:spcPts val="0"/>
              </a:spcBef>
              <a:spcAft>
                <a:spcPts val="600"/>
              </a:spcAft>
              <a:buFont typeface="Arial" panose="020B0604020202020204" pitchFamily="34" charset="0"/>
              <a:buChar char="•"/>
            </a:pPr>
            <a:r>
              <a:rPr lang="en-US" dirty="0">
                <a:latin typeface="Arial" charset="0"/>
                <a:ea typeface="Arial" charset="0"/>
                <a:cs typeface="Arial" charset="0"/>
              </a:rPr>
              <a:t>Checks should be recorded to provide confirmation they are taking place</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Any symptoms that are identified should be reported to the line manager / PI in the first instance</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Consider carrying out a health surveillance risk assessment for any process which could cause dermatitis</a:t>
            </a:r>
          </a:p>
          <a:p>
            <a:pPr marL="114300" lvl="1">
              <a:spcBef>
                <a:spcPts val="0"/>
              </a:spcBef>
              <a:spcAft>
                <a:spcPts val="600"/>
              </a:spcAft>
            </a:pPr>
            <a:endParaRPr lang="en-US" dirty="0">
              <a:latin typeface="Arial" charset="0"/>
              <a:ea typeface="Arial" charset="0"/>
              <a:cs typeface="Arial" charset="0"/>
            </a:endParaRPr>
          </a:p>
          <a:p>
            <a:pPr marL="0" indent="0">
              <a:spcBef>
                <a:spcPts val="0"/>
              </a:spcBef>
              <a:spcAft>
                <a:spcPts val="600"/>
              </a:spcAft>
            </a:pPr>
            <a:r>
              <a:rPr lang="en-US" dirty="0">
                <a:solidFill>
                  <a:srgbClr val="FF0000"/>
                </a:solidFill>
                <a:latin typeface="Arial" charset="0"/>
                <a:ea typeface="Arial" charset="0"/>
                <a:cs typeface="Arial" charset="0"/>
              </a:rPr>
              <a:t>*Health surveillance is not an alternative to proper exposure control</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spTree>
    <p:extLst>
      <p:ext uri="{BB962C8B-B14F-4D97-AF65-F5344CB8AC3E}">
        <p14:creationId xmlns:p14="http://schemas.microsoft.com/office/powerpoint/2010/main" val="1779420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6192689" cy="504055"/>
          </a:xfrm>
          <a:prstGeom prst="rect">
            <a:avLst/>
          </a:prstGeom>
        </p:spPr>
        <p:txBody>
          <a:bodyPr/>
          <a:lstStyle/>
          <a:p>
            <a:r>
              <a:rPr lang="en-US" sz="2400" dirty="0"/>
              <a:t>How to carry out skin checks</a:t>
            </a:r>
          </a:p>
        </p:txBody>
      </p:sp>
      <p:sp>
        <p:nvSpPr>
          <p:cNvPr id="6" name="Content Placeholder 2"/>
          <p:cNvSpPr>
            <a:spLocks noGrp="1"/>
          </p:cNvSpPr>
          <p:nvPr>
            <p:ph idx="4294967295"/>
          </p:nvPr>
        </p:nvSpPr>
        <p:spPr>
          <a:xfrm>
            <a:off x="539550" y="1707654"/>
            <a:ext cx="8280921" cy="3096343"/>
          </a:xfrm>
          <a:prstGeom prst="rect">
            <a:avLst/>
          </a:prstGeom>
        </p:spPr>
        <p:txBody>
          <a:bodyPr/>
          <a:lstStyle/>
          <a:p>
            <a:pPr marL="0" indent="0">
              <a:spcBef>
                <a:spcPts val="0"/>
              </a:spcBef>
              <a:spcAft>
                <a:spcPts val="600"/>
              </a:spcAft>
            </a:pPr>
            <a:r>
              <a:rPr lang="en-US" dirty="0">
                <a:latin typeface="Arial" charset="0"/>
                <a:ea typeface="Arial" charset="0"/>
                <a:cs typeface="Arial" charset="0"/>
              </a:rPr>
              <a:t>Talk to staff in your area and ask the following questions:</a:t>
            </a:r>
          </a:p>
          <a:p>
            <a:pPr marL="285750" indent="-285750">
              <a:spcBef>
                <a:spcPts val="0"/>
              </a:spcBef>
              <a:spcAft>
                <a:spcPts val="600"/>
              </a:spcAft>
              <a:buFont typeface="Arial" panose="020B0604020202020204" pitchFamily="34" charset="0"/>
              <a:buChar char="•"/>
            </a:pPr>
            <a:r>
              <a:rPr lang="en-US" sz="1200" dirty="0">
                <a:solidFill>
                  <a:srgbClr val="003560"/>
                </a:solidFill>
                <a:latin typeface="Arial" charset="0"/>
                <a:ea typeface="Arial" charset="0"/>
                <a:cs typeface="Arial" charset="0"/>
              </a:rPr>
              <a:t>Ask the employee if they are having problems with their skin (itching, dryness, redness, cracking, weeping, scaling)</a:t>
            </a:r>
          </a:p>
          <a:p>
            <a:pPr marL="285750" indent="-285750">
              <a:spcBef>
                <a:spcPts val="0"/>
              </a:spcBef>
              <a:spcAft>
                <a:spcPts val="600"/>
              </a:spcAft>
              <a:buFont typeface="Arial" panose="020B0604020202020204" pitchFamily="34" charset="0"/>
              <a:buChar char="•"/>
            </a:pPr>
            <a:r>
              <a:rPr lang="en-US" sz="1200" dirty="0">
                <a:solidFill>
                  <a:srgbClr val="003560"/>
                </a:solidFill>
                <a:latin typeface="Arial" charset="0"/>
                <a:ea typeface="Arial" charset="0"/>
                <a:cs typeface="Arial" charset="0"/>
              </a:rPr>
              <a:t>Ask what they are doing to protect their skin</a:t>
            </a:r>
          </a:p>
          <a:p>
            <a:pPr marL="285750" indent="-285750">
              <a:spcBef>
                <a:spcPts val="0"/>
              </a:spcBef>
              <a:spcAft>
                <a:spcPts val="600"/>
              </a:spcAft>
              <a:buFont typeface="Arial" panose="020B0604020202020204" pitchFamily="34" charset="0"/>
              <a:buChar char="•"/>
            </a:pPr>
            <a:r>
              <a:rPr lang="en-US" sz="1200" dirty="0">
                <a:solidFill>
                  <a:srgbClr val="003560"/>
                </a:solidFill>
                <a:latin typeface="Arial" charset="0"/>
                <a:ea typeface="Arial" charset="0"/>
                <a:cs typeface="Arial" charset="0"/>
              </a:rPr>
              <a:t>Encourage avoidance of contact with substances and use of the correct PPE</a:t>
            </a:r>
          </a:p>
          <a:p>
            <a:pPr marL="285750" indent="-285750">
              <a:spcBef>
                <a:spcPts val="0"/>
              </a:spcBef>
              <a:spcAft>
                <a:spcPts val="600"/>
              </a:spcAft>
              <a:buFont typeface="Arial" panose="020B0604020202020204" pitchFamily="34" charset="0"/>
              <a:buChar char="•"/>
            </a:pPr>
            <a:r>
              <a:rPr lang="en-US" sz="1200" dirty="0">
                <a:solidFill>
                  <a:srgbClr val="003560"/>
                </a:solidFill>
                <a:latin typeface="Arial" charset="0"/>
                <a:ea typeface="Arial" charset="0"/>
                <a:cs typeface="Arial" charset="0"/>
              </a:rPr>
              <a:t>Encourage them to tell you if problems start before their next check is due</a:t>
            </a:r>
          </a:p>
          <a:p>
            <a:pPr marL="0" indent="0">
              <a:spcBef>
                <a:spcPts val="0"/>
              </a:spcBef>
              <a:spcAft>
                <a:spcPts val="600"/>
              </a:spcAft>
            </a:pPr>
            <a:r>
              <a:rPr lang="en-US" dirty="0">
                <a:latin typeface="Arial" panose="020B0604020202020204" pitchFamily="34" charset="0"/>
                <a:cs typeface="Arial" panose="020B0604020202020204" pitchFamily="34" charset="0"/>
              </a:rPr>
              <a:t>What actions to take if a problem is identified*:</a:t>
            </a:r>
            <a:endParaRPr lang="en-US" sz="1200" dirty="0">
              <a:solidFill>
                <a:srgbClr val="003560"/>
              </a:solidFill>
              <a:latin typeface="Arial" panose="020B0604020202020204" pitchFamily="34" charset="0"/>
              <a:ea typeface="Arial" charset="0"/>
              <a:cs typeface="Arial" panose="020B0604020202020204" pitchFamily="34" charset="0"/>
            </a:endParaRPr>
          </a:p>
          <a:p>
            <a:pPr marL="285750" indent="-285750">
              <a:spcBef>
                <a:spcPts val="0"/>
              </a:spcBef>
              <a:spcAft>
                <a:spcPts val="600"/>
              </a:spcAft>
              <a:buFont typeface="Arial" panose="020B0604020202020204" pitchFamily="34" charset="0"/>
              <a:buChar char="•"/>
            </a:pPr>
            <a:r>
              <a:rPr lang="en-GB" sz="1200" dirty="0">
                <a:solidFill>
                  <a:srgbClr val="003560"/>
                </a:solidFill>
                <a:latin typeface="Arial" charset="0"/>
                <a:ea typeface="Arial" charset="0"/>
                <a:cs typeface="Arial" charset="0"/>
              </a:rPr>
              <a:t>Remind the employee to:</a:t>
            </a:r>
          </a:p>
          <a:p>
            <a:pPr marL="400050" lvl="1" indent="-285750">
              <a:spcBef>
                <a:spcPts val="0"/>
              </a:spcBef>
              <a:spcAft>
                <a:spcPts val="600"/>
              </a:spcAft>
              <a:buFont typeface="Arial" panose="020B0604020202020204" pitchFamily="34" charset="0"/>
              <a:buChar char="•"/>
            </a:pPr>
            <a:r>
              <a:rPr lang="en-GB" b="1" dirty="0">
                <a:solidFill>
                  <a:srgbClr val="003560"/>
                </a:solidFill>
                <a:latin typeface="Arial" charset="0"/>
                <a:ea typeface="Arial" charset="0"/>
                <a:cs typeface="Arial" charset="0"/>
              </a:rPr>
              <a:t>Avoid contact with water and chemicals</a:t>
            </a:r>
          </a:p>
          <a:p>
            <a:pPr marL="400050" lvl="1" indent="-285750">
              <a:spcBef>
                <a:spcPts val="0"/>
              </a:spcBef>
              <a:spcAft>
                <a:spcPts val="600"/>
              </a:spcAft>
              <a:buFont typeface="Arial" panose="020B0604020202020204" pitchFamily="34" charset="0"/>
              <a:buChar char="•"/>
            </a:pPr>
            <a:r>
              <a:rPr lang="en-GB" b="1" dirty="0">
                <a:solidFill>
                  <a:srgbClr val="003560"/>
                </a:solidFill>
                <a:latin typeface="Arial" charset="0"/>
                <a:ea typeface="Arial" charset="0"/>
                <a:cs typeface="Arial" charset="0"/>
              </a:rPr>
              <a:t>Keep their hands dry</a:t>
            </a:r>
          </a:p>
          <a:p>
            <a:pPr marL="400050" lvl="1" indent="-285750">
              <a:spcBef>
                <a:spcPts val="0"/>
              </a:spcBef>
              <a:spcAft>
                <a:spcPts val="600"/>
              </a:spcAft>
              <a:buFont typeface="Arial" panose="020B0604020202020204" pitchFamily="34" charset="0"/>
              <a:buChar char="•"/>
            </a:pPr>
            <a:r>
              <a:rPr lang="en-GB" b="1" dirty="0">
                <a:solidFill>
                  <a:srgbClr val="003560"/>
                </a:solidFill>
                <a:latin typeface="Arial" charset="0"/>
                <a:ea typeface="Arial" charset="0"/>
                <a:cs typeface="Arial" charset="0"/>
              </a:rPr>
              <a:t>Use PPE as instructed</a:t>
            </a:r>
          </a:p>
          <a:p>
            <a:pPr marL="0" indent="0">
              <a:spcBef>
                <a:spcPts val="0"/>
              </a:spcBef>
              <a:spcAft>
                <a:spcPts val="600"/>
              </a:spcAft>
            </a:pPr>
            <a:endParaRPr lang="en-GB" sz="1200" dirty="0">
              <a:solidFill>
                <a:srgbClr val="003560"/>
              </a:solidFill>
              <a:latin typeface="Arial" charset="0"/>
              <a:ea typeface="Arial" charset="0"/>
              <a:cs typeface="Arial" charset="0"/>
            </a:endParaRPr>
          </a:p>
          <a:p>
            <a:pPr marL="0" indent="0">
              <a:spcBef>
                <a:spcPts val="0"/>
              </a:spcBef>
              <a:spcAft>
                <a:spcPts val="600"/>
              </a:spcAft>
            </a:pPr>
            <a:r>
              <a:rPr lang="en-GB" b="1" dirty="0">
                <a:solidFill>
                  <a:srgbClr val="FF0000"/>
                </a:solidFill>
                <a:latin typeface="Arial" charset="0"/>
                <a:ea typeface="Arial" charset="0"/>
                <a:cs typeface="Arial" charset="0"/>
              </a:rPr>
              <a:t>*Don’t try to diagnose the cause yourself, refer to the occupational health unit</a:t>
            </a:r>
          </a:p>
          <a:p>
            <a:pPr marL="0" indent="0">
              <a:spcBef>
                <a:spcPts val="0"/>
              </a:spcBef>
              <a:spcAft>
                <a:spcPts val="600"/>
              </a:spcAft>
            </a:pPr>
            <a:endParaRPr lang="en-US" dirty="0">
              <a:solidFill>
                <a:srgbClr val="FF0000"/>
              </a:solidFill>
              <a:latin typeface="Arial" charset="0"/>
              <a:ea typeface="Arial" charset="0"/>
              <a:cs typeface="Arial"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spTree>
    <p:extLst>
      <p:ext uri="{BB962C8B-B14F-4D97-AF65-F5344CB8AC3E}">
        <p14:creationId xmlns:p14="http://schemas.microsoft.com/office/powerpoint/2010/main" val="363282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5" name="Content Placeholder 2"/>
          <p:cNvSpPr>
            <a:spLocks noGrp="1"/>
          </p:cNvSpPr>
          <p:nvPr>
            <p:ph idx="4294967295"/>
          </p:nvPr>
        </p:nvSpPr>
        <p:spPr bwMode="auto">
          <a:xfrm>
            <a:off x="467544" y="1260000"/>
            <a:ext cx="5832648" cy="1008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a:r>
              <a:rPr lang="en-US" altLang="en-US" sz="1800" dirty="0">
                <a:solidFill>
                  <a:schemeClr val="bg1"/>
                </a:solidFill>
                <a:latin typeface="Arial" charset="0"/>
                <a:ea typeface="ヒラギノ角ゴ Pro W3" charset="-128"/>
                <a:cs typeface="ヒラギノ角ゴ Pro W3" charset="-128"/>
              </a:rPr>
              <a:t>Dr. Phil Rodger (Chemical Safety Adviser)</a:t>
            </a:r>
          </a:p>
          <a:p>
            <a:pPr marL="0"/>
            <a:r>
              <a:rPr lang="en-US" altLang="en-US" sz="1800" dirty="0">
                <a:solidFill>
                  <a:schemeClr val="bg1"/>
                </a:solidFill>
                <a:latin typeface="Arial" charset="0"/>
                <a:ea typeface="ヒラギノ角ゴ Pro W3" charset="-128"/>
                <a:cs typeface="ヒラギノ角ゴ Pro W3" charset="-128"/>
              </a:rPr>
              <a:t>Dr. Mary Blatchford (Occupational Health Physician)</a:t>
            </a:r>
          </a:p>
          <a:p>
            <a:pPr marL="0"/>
            <a:endParaRPr lang="en-US" altLang="en-US" dirty="0">
              <a:solidFill>
                <a:schemeClr val="bg1"/>
              </a:solidFill>
              <a:latin typeface="Arial" charset="0"/>
              <a:ea typeface="ヒラギノ角ゴ Pro W3" charset="-128"/>
              <a:cs typeface="ヒラギノ角ゴ Pro W3" charset="-128"/>
            </a:endParaRPr>
          </a:p>
          <a:p>
            <a:pPr marL="0"/>
            <a:r>
              <a:rPr lang="en-US" altLang="en-US" i="1" dirty="0">
                <a:solidFill>
                  <a:schemeClr val="bg1"/>
                </a:solidFill>
                <a:latin typeface="Arial" charset="0"/>
                <a:ea typeface="ヒラギノ角ゴ Pro W3" charset="-128"/>
                <a:cs typeface="ヒラギノ角ゴ Pro W3" charset="-128"/>
              </a:rPr>
              <a:t>https://www.gla.ac.uk/myglasgow/seps/az/healthsurveillance/</a:t>
            </a:r>
          </a:p>
          <a:p>
            <a:pPr marL="0"/>
            <a:r>
              <a:rPr lang="en-US" altLang="en-US" i="1" dirty="0">
                <a:solidFill>
                  <a:schemeClr val="bg1"/>
                </a:solidFill>
                <a:latin typeface="Arial" charset="0"/>
                <a:ea typeface="ヒラギノ角ゴ Pro W3" charset="-128"/>
                <a:cs typeface="ヒラギノ角ゴ Pro W3" charset="-128"/>
              </a:rPr>
              <a:t>https://www.gla.ac.uk/myglasgow/occupationalhealthunit/</a:t>
            </a:r>
          </a:p>
          <a:p>
            <a:endParaRPr lang="en-US" altLang="en-US" dirty="0">
              <a:solidFill>
                <a:schemeClr val="bg1"/>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895678903"/>
      </p:ext>
    </p:extLst>
  </p:cSld>
  <p:clrMapOvr>
    <a:masterClrMapping/>
  </p:clrMapOvr>
</p:sld>
</file>

<file path=ppt/theme/theme1.xml><?xml version="1.0" encoding="utf-8"?>
<a:theme xmlns:a="http://schemas.openxmlformats.org/drawingml/2006/main" name="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UoG_PowerPoint_16.9</Template>
  <TotalTime>2843</TotalTime>
  <Words>2463</Words>
  <Application>Microsoft Office PowerPoint</Application>
  <PresentationFormat>On-screen Show (16:9)</PresentationFormat>
  <Paragraphs>175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ＭＳ Ｐゴシック</vt:lpstr>
      <vt:lpstr>Arial</vt:lpstr>
      <vt:lpstr>Calibri</vt:lpstr>
      <vt:lpstr>Times New Roman</vt:lpstr>
      <vt:lpstr>ヒラギノ角ゴ Pro W3</vt:lpstr>
      <vt:lpstr>UoG_PowerPoint_16.9</vt:lpstr>
      <vt:lpstr>Toolbox Talk: General</vt:lpstr>
      <vt:lpstr>What is dermatitis?</vt:lpstr>
      <vt:lpstr>Types of dermatitis</vt:lpstr>
      <vt:lpstr>What can cause dermatitis at work?</vt:lpstr>
      <vt:lpstr>Reducing the risk (Avoid, Protect, Check)</vt:lpstr>
      <vt:lpstr>Skin health surveillance</vt:lpstr>
      <vt:lpstr>How to carry out skin checks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Howard</dc:creator>
  <cp:lastModifiedBy>Philip Rodger</cp:lastModifiedBy>
  <cp:revision>145</cp:revision>
  <cp:lastPrinted>2018-01-08T16:19:07Z</cp:lastPrinted>
  <dcterms:created xsi:type="dcterms:W3CDTF">2016-02-16T11:44:26Z</dcterms:created>
  <dcterms:modified xsi:type="dcterms:W3CDTF">2018-11-07T09:46:55Z</dcterms:modified>
</cp:coreProperties>
</file>