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867" r:id="rId2"/>
  </p:sldMasterIdLst>
  <p:notesMasterIdLst>
    <p:notesMasterId r:id="rId11"/>
  </p:notesMasterIdLst>
  <p:sldIdLst>
    <p:sldId id="409" r:id="rId3"/>
    <p:sldId id="411" r:id="rId4"/>
    <p:sldId id="413" r:id="rId5"/>
    <p:sldId id="416" r:id="rId6"/>
    <p:sldId id="415" r:id="rId7"/>
    <p:sldId id="414" r:id="rId8"/>
    <p:sldId id="398" r:id="rId9"/>
    <p:sldId id="412" r:id="rId10"/>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32952"/>
    <a:srgbClr val="0067A7"/>
    <a:srgbClr val="003865"/>
    <a:srgbClr val="00213B"/>
    <a:srgbClr val="003560"/>
    <a:srgbClr val="284F76"/>
    <a:srgbClr val="394753"/>
    <a:srgbClr val="3E474E"/>
    <a:srgbClr val="5B5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0"/>
    <p:restoredTop sz="66990"/>
  </p:normalViewPr>
  <p:slideViewPr>
    <p:cSldViewPr>
      <p:cViewPr varScale="1">
        <p:scale>
          <a:sx n="97" d="100"/>
          <a:sy n="97" d="100"/>
        </p:scale>
        <p:origin x="1878" y="72"/>
      </p:cViewPr>
      <p:guideLst/>
    </p:cSldViewPr>
  </p:slideViewPr>
  <p:notesTextViewPr>
    <p:cViewPr>
      <p:scale>
        <a:sx n="1" d="1"/>
        <a:sy n="1" d="1"/>
      </p:scale>
      <p:origin x="0" y="0"/>
    </p:cViewPr>
  </p:notesTextViewPr>
  <p:sorterViewPr>
    <p:cViewPr>
      <p:scale>
        <a:sx n="84" d="100"/>
        <a:sy n="8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433B5-D728-E146-B948-C37A5EC05FB8}" type="datetimeFigureOut">
              <a:rPr lang="en-US" smtClean="0"/>
              <a:t>6/19/2017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02F00-C535-204F-B4B5-528FB2DC4FE2}" type="slidenum">
              <a:rPr lang="en-US" smtClean="0"/>
              <a:t>‹#›</a:t>
            </a:fld>
            <a:endParaRPr lang="en-US"/>
          </a:p>
        </p:txBody>
      </p:sp>
    </p:spTree>
    <p:extLst>
      <p:ext uri="{BB962C8B-B14F-4D97-AF65-F5344CB8AC3E}">
        <p14:creationId xmlns:p14="http://schemas.microsoft.com/office/powerpoint/2010/main" val="94456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a:t>
            </a:fld>
            <a:endParaRPr lang="en-US"/>
          </a:p>
        </p:txBody>
      </p:sp>
    </p:spTree>
    <p:extLst>
      <p:ext uri="{BB962C8B-B14F-4D97-AF65-F5344CB8AC3E}">
        <p14:creationId xmlns:p14="http://schemas.microsoft.com/office/powerpoint/2010/main" val="3638871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A02F00-C535-204F-B4B5-528FB2DC4FE2}"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379537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34A02F00-C535-204F-B4B5-528FB2DC4FE2}" type="slidenum">
              <a:rPr lang="en-US" smtClean="0">
                <a:solidFill>
                  <a:prstClr val="black"/>
                </a:solidFill>
                <a:latin typeface="Calibri" panose="020F0502020204030204"/>
                <a:ea typeface=""/>
              </a:rPr>
              <a:pPr fontAlgn="auto">
                <a:spcBef>
                  <a:spcPts val="0"/>
                </a:spcBef>
                <a:spcAft>
                  <a:spcPts val="0"/>
                </a:spcAft>
                <a:defRPr/>
              </a:pPr>
              <a:t>3</a:t>
            </a:fld>
            <a:endParaRPr lang="en-US">
              <a:solidFill>
                <a:prstClr val="black"/>
              </a:solidFill>
              <a:latin typeface="Calibri" panose="020F0502020204030204"/>
              <a:ea typeface=""/>
            </a:endParaRPr>
          </a:p>
        </p:txBody>
      </p:sp>
    </p:spTree>
    <p:extLst>
      <p:ext uri="{BB962C8B-B14F-4D97-AF65-F5344CB8AC3E}">
        <p14:creationId xmlns:p14="http://schemas.microsoft.com/office/powerpoint/2010/main" val="115767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560813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5</a:t>
            </a:fld>
            <a:endParaRPr lang="en-US"/>
          </a:p>
        </p:txBody>
      </p:sp>
    </p:spTree>
    <p:extLst>
      <p:ext uri="{BB962C8B-B14F-4D97-AF65-F5344CB8AC3E}">
        <p14:creationId xmlns:p14="http://schemas.microsoft.com/office/powerpoint/2010/main" val="11844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6</a:t>
            </a:fld>
            <a:endParaRPr lang="en-US"/>
          </a:p>
        </p:txBody>
      </p:sp>
    </p:spTree>
    <p:extLst>
      <p:ext uri="{BB962C8B-B14F-4D97-AF65-F5344CB8AC3E}">
        <p14:creationId xmlns:p14="http://schemas.microsoft.com/office/powerpoint/2010/main" val="1985527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7</a:t>
            </a:fld>
            <a:endParaRPr lang="en-US"/>
          </a:p>
        </p:txBody>
      </p:sp>
    </p:spTree>
    <p:extLst>
      <p:ext uri="{BB962C8B-B14F-4D97-AF65-F5344CB8AC3E}">
        <p14:creationId xmlns:p14="http://schemas.microsoft.com/office/powerpoint/2010/main" val="181023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8</a:t>
            </a:fld>
            <a:endParaRPr lang="en-US"/>
          </a:p>
        </p:txBody>
      </p:sp>
    </p:spTree>
    <p:extLst>
      <p:ext uri="{BB962C8B-B14F-4D97-AF65-F5344CB8AC3E}">
        <p14:creationId xmlns:p14="http://schemas.microsoft.com/office/powerpoint/2010/main" val="421788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r>
              <a:rPr lang="en-US" sz="2400" dirty="0" smtClean="0"/>
              <a:t>Title: Font size 24</a:t>
            </a:r>
            <a:endParaRPr lang="en-US" sz="2400" dirty="0"/>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smtClean="0"/>
              <a:t>Click to add text</a:t>
            </a:r>
            <a:endParaRPr lang="en-US" sz="1400" dirty="0"/>
          </a:p>
        </p:txBody>
      </p:sp>
    </p:spTree>
    <p:extLst>
      <p:ext uri="{BB962C8B-B14F-4D97-AF65-F5344CB8AC3E}">
        <p14:creationId xmlns:p14="http://schemas.microsoft.com/office/powerpoint/2010/main" val="26634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09E264-17AA-4D21-8D79-6E14D934EF1B}" type="datetimeFigureOut">
              <a:rPr lang="en-GB" smtClean="0">
                <a:solidFill>
                  <a:prstClr val="black">
                    <a:tint val="75000"/>
                  </a:prstClr>
                </a:solidFill>
              </a:rPr>
              <a:pPr/>
              <a:t>19/06/2017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17B08DB-9F23-4F6F-B593-B49F0F955260}"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09E264-17AA-4D21-8D79-6E14D934EF1B}" type="datetimeFigureOut">
              <a:rPr lang="en-GB" smtClean="0">
                <a:solidFill>
                  <a:prstClr val="black">
                    <a:tint val="75000"/>
                  </a:prstClr>
                </a:solidFill>
              </a:rPr>
              <a:pPr/>
              <a:t>19/06/2017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17B08DB-9F23-4F6F-B593-B49F0F955260}"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09E264-17AA-4D21-8D79-6E14D934EF1B}" type="datetimeFigureOut">
              <a:rPr lang="en-GB" smtClean="0">
                <a:solidFill>
                  <a:prstClr val="black">
                    <a:tint val="75000"/>
                  </a:prstClr>
                </a:solidFill>
              </a:rPr>
              <a:pPr/>
              <a:t>19/06/2017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17B08DB-9F23-4F6F-B593-B49F0F955260}"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09E264-17AA-4D21-8D79-6E14D934EF1B}" type="datetimeFigureOut">
              <a:rPr lang="en-GB" smtClean="0">
                <a:solidFill>
                  <a:prstClr val="black">
                    <a:tint val="75000"/>
                  </a:prstClr>
                </a:solidFill>
              </a:rPr>
              <a:pPr/>
              <a:t>19/06/2017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17B08DB-9F23-4F6F-B593-B49F0F955260}"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Rectangle 5"/>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r>
              <a:rPr lang="en-US" sz="2400" dirty="0" smtClean="0"/>
              <a:t>Title: Font size 24</a:t>
            </a:r>
            <a:endParaRPr lang="en-US" sz="2400" dirty="0"/>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smtClean="0"/>
              <a:t>Click to add text</a:t>
            </a:r>
            <a:endParaRPr lang="en-US" sz="1400" dirty="0"/>
          </a:p>
        </p:txBody>
      </p:sp>
    </p:spTree>
    <p:extLst>
      <p:ext uri="{BB962C8B-B14F-4D97-AF65-F5344CB8AC3E}">
        <p14:creationId xmlns:p14="http://schemas.microsoft.com/office/powerpoint/2010/main" val="117478152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09E264-17AA-4D21-8D79-6E14D934EF1B}" type="datetimeFigureOut">
              <a:rPr lang="en-GB" smtClean="0">
                <a:solidFill>
                  <a:prstClr val="black">
                    <a:tint val="75000"/>
                  </a:prstClr>
                </a:solidFill>
              </a:rPr>
              <a:pPr/>
              <a:t>19/06/2017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17B08DB-9F23-4F6F-B593-B49F0F955260}"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09E264-17AA-4D21-8D79-6E14D934EF1B}" type="datetimeFigureOut">
              <a:rPr lang="en-GB" smtClean="0">
                <a:solidFill>
                  <a:prstClr val="black">
                    <a:tint val="75000"/>
                  </a:prstClr>
                </a:solidFill>
              </a:rPr>
              <a:pPr/>
              <a:t>19/06/2017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17B08DB-9F23-4F6F-B593-B49F0F955260}"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09E264-17AA-4D21-8D79-6E14D934EF1B}" type="datetimeFigureOut">
              <a:rPr lang="en-GB" smtClean="0">
                <a:solidFill>
                  <a:prstClr val="black">
                    <a:tint val="75000"/>
                  </a:prstClr>
                </a:solidFill>
              </a:rPr>
              <a:pPr/>
              <a:t>19/06/2017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17B08DB-9F23-4F6F-B593-B49F0F955260}"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09E264-17AA-4D21-8D79-6E14D934EF1B}" type="datetimeFigureOut">
              <a:rPr lang="en-GB" smtClean="0">
                <a:solidFill>
                  <a:prstClr val="black">
                    <a:tint val="75000"/>
                  </a:prstClr>
                </a:solidFill>
              </a:rPr>
              <a:pPr/>
              <a:t>19/06/2017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17B08DB-9F23-4F6F-B593-B49F0F955260}"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09E264-17AA-4D21-8D79-6E14D934EF1B}" type="datetimeFigureOut">
              <a:rPr lang="en-GB" smtClean="0">
                <a:solidFill>
                  <a:prstClr val="black">
                    <a:tint val="75000"/>
                  </a:prstClr>
                </a:solidFill>
              </a:rPr>
              <a:pPr/>
              <a:t>19/06/2017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17B08DB-9F23-4F6F-B593-B49F0F955260}"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09E264-17AA-4D21-8D79-6E14D934EF1B}" type="datetimeFigureOut">
              <a:rPr lang="en-GB" smtClean="0">
                <a:solidFill>
                  <a:prstClr val="black">
                    <a:tint val="75000"/>
                  </a:prstClr>
                </a:solidFill>
              </a:rPr>
              <a:pPr/>
              <a:t>19/06/2017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17B08DB-9F23-4F6F-B593-B49F0F955260}"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9E264-17AA-4D21-8D79-6E14D934EF1B}" type="datetimeFigureOut">
              <a:rPr lang="en-GB" smtClean="0">
                <a:solidFill>
                  <a:prstClr val="black">
                    <a:tint val="75000"/>
                  </a:prstClr>
                </a:solidFill>
              </a:rPr>
              <a:pPr/>
              <a:t>19/06/2017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17B08DB-9F23-4F6F-B593-B49F0F955260}"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Rectangle 3"/>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defRPr sz="1600">
          <a:solidFill>
            <a:srgbClr val="4F5961"/>
          </a:solidFill>
          <a:latin typeface="+mn-lt"/>
          <a:ea typeface="ヒラギノ角ゴ Pro W3" charset="0"/>
          <a:cs typeface="ヒラギノ角ゴ Pro W3" charset="0"/>
        </a:defRPr>
      </a:lvl1pPr>
      <a:lvl2pPr marL="457200" algn="l" rtl="0" eaLnBrk="1" fontAlgn="base" hangingPunct="1">
        <a:spcBef>
          <a:spcPct val="20000"/>
        </a:spcBef>
        <a:spcAft>
          <a:spcPct val="0"/>
        </a:spcAft>
        <a:defRPr sz="1200">
          <a:solidFill>
            <a:srgbClr val="00213B"/>
          </a:solidFill>
          <a:latin typeface="+mn-lt"/>
          <a:ea typeface="ヒラギノ角ゴ Pro W3" charset="0"/>
          <a:cs typeface="ＭＳ Ｐゴシック" charset="0"/>
        </a:defRPr>
      </a:lvl2pPr>
      <a:lvl3pPr marL="914400" algn="l" rtl="0" eaLnBrk="1" fontAlgn="base" hangingPunct="1">
        <a:spcBef>
          <a:spcPct val="20000"/>
        </a:spcBef>
        <a:spcAft>
          <a:spcPct val="0"/>
        </a:spcAft>
        <a:defRPr sz="1200" b="1">
          <a:solidFill>
            <a:srgbClr val="00213B"/>
          </a:solidFill>
          <a:latin typeface="+mn-lt"/>
          <a:ea typeface="ＭＳ Ｐゴシック" charset="0"/>
          <a:cs typeface="ＭＳ Ｐゴシック" charset="0"/>
        </a:defRPr>
      </a:lvl3pPr>
      <a:lvl4pPr marL="13716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4pPr>
      <a:lvl5pPr marL="18288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209E264-17AA-4D21-8D79-6E14D934EF1B}" type="datetimeFigureOut">
              <a:rPr lang="en-GB" smtClean="0">
                <a:solidFill>
                  <a:prstClr val="black">
                    <a:tint val="75000"/>
                  </a:prstClr>
                </a:solidFill>
              </a:rPr>
              <a:pPr/>
              <a:t>19/06/2017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17B08DB-9F23-4F6F-B593-B49F0F95526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931391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laura.tyler@glasgow.ac.uk" TargetMode="External"/><Relationship Id="rId4" Type="http://schemas.openxmlformats.org/officeDocument/2006/relationships/hyperlink" Target="http://www.gla.ac.uk/myglasgow/staff/brandguidelines/toolkit/powerpointtemplat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www.gla.ac.uk/research/worldchang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
        <p:nvSpPr>
          <p:cNvPr id="5" name="TextBox 4"/>
          <p:cNvSpPr txBox="1"/>
          <p:nvPr/>
        </p:nvSpPr>
        <p:spPr>
          <a:xfrm>
            <a:off x="107505" y="1203598"/>
            <a:ext cx="8568951" cy="1946687"/>
          </a:xfrm>
          <a:prstGeom prst="rect">
            <a:avLst/>
          </a:prstGeom>
          <a:noFill/>
        </p:spPr>
        <p:txBody>
          <a:bodyPr wrap="square" rtlCol="0">
            <a:spAutoFit/>
          </a:bodyPr>
          <a:lstStyle/>
          <a:p>
            <a:r>
              <a:rPr lang="en-GB" b="1" dirty="0" smtClean="0">
                <a:solidFill>
                  <a:srgbClr val="003560"/>
                </a:solidFill>
              </a:rPr>
              <a:t>Guidance notes</a:t>
            </a:r>
            <a:endParaRPr lang="en-GB" sz="1400" dirty="0">
              <a:solidFill>
                <a:srgbClr val="003560"/>
              </a:solidFill>
            </a:endParaRPr>
          </a:p>
          <a:p>
            <a:pPr marL="285750" indent="-285750">
              <a:spcBef>
                <a:spcPts val="0"/>
              </a:spcBef>
              <a:spcAft>
                <a:spcPts val="500"/>
              </a:spcAft>
              <a:buFont typeface="Arial" charset="0"/>
              <a:buChar char="•"/>
            </a:pPr>
            <a:endParaRPr lang="en-GB" sz="1400" dirty="0" smtClean="0">
              <a:solidFill>
                <a:srgbClr val="003560"/>
              </a:solidFill>
            </a:endParaRPr>
          </a:p>
          <a:p>
            <a:pPr marL="285750" indent="-285750">
              <a:spcBef>
                <a:spcPts val="0"/>
              </a:spcBef>
              <a:spcAft>
                <a:spcPts val="500"/>
              </a:spcAft>
              <a:buFont typeface="Arial" charset="0"/>
              <a:buChar char="•"/>
            </a:pPr>
            <a:r>
              <a:rPr lang="en-GB" sz="1400" dirty="0">
                <a:solidFill>
                  <a:srgbClr val="003560"/>
                </a:solidFill>
              </a:rPr>
              <a:t>These slides are intended to support staff who are making presentations about the University and have been designed to complement the University’s main PowerPoint templates, which can be downloaded from the </a:t>
            </a:r>
            <a:r>
              <a:rPr lang="en-GB" sz="1400" dirty="0">
                <a:solidFill>
                  <a:srgbClr val="003560"/>
                </a:solidFill>
                <a:hlinkClick r:id="rId4"/>
              </a:rPr>
              <a:t>Brand Toolkit</a:t>
            </a:r>
            <a:r>
              <a:rPr lang="en-GB" sz="1400" dirty="0">
                <a:solidFill>
                  <a:srgbClr val="003560"/>
                </a:solidFill>
              </a:rPr>
              <a:t>.</a:t>
            </a:r>
          </a:p>
          <a:p>
            <a:pPr marL="285750" indent="-285750">
              <a:spcBef>
                <a:spcPts val="0"/>
              </a:spcBef>
              <a:spcAft>
                <a:spcPts val="500"/>
              </a:spcAft>
              <a:buFont typeface="Arial" charset="0"/>
              <a:buChar char="•"/>
            </a:pPr>
            <a:r>
              <a:rPr lang="en-GB" sz="1400" dirty="0">
                <a:solidFill>
                  <a:srgbClr val="003560"/>
                </a:solidFill>
              </a:rPr>
              <a:t>These slides should not be edited as the content is approved.</a:t>
            </a:r>
            <a:endParaRPr lang="en-GB" sz="1400" b="1" dirty="0">
              <a:solidFill>
                <a:srgbClr val="003560"/>
              </a:solidFill>
            </a:endParaRPr>
          </a:p>
          <a:p>
            <a:pPr marL="285750" indent="-285750">
              <a:spcBef>
                <a:spcPts val="0"/>
              </a:spcBef>
              <a:spcAft>
                <a:spcPts val="500"/>
              </a:spcAft>
              <a:buFont typeface="Arial" charset="0"/>
              <a:buChar char="•"/>
            </a:pPr>
            <a:r>
              <a:rPr lang="en-GB" sz="1400" dirty="0">
                <a:solidFill>
                  <a:srgbClr val="003560"/>
                </a:solidFill>
              </a:rPr>
              <a:t>If you require assistance or guidance, please email </a:t>
            </a:r>
            <a:r>
              <a:rPr lang="en-GB" sz="1400" dirty="0">
                <a:solidFill>
                  <a:srgbClr val="003560"/>
                </a:solidFill>
                <a:hlinkClick r:id="rId5"/>
              </a:rPr>
              <a:t>laura.tyler@glasgow.ac.uk</a:t>
            </a:r>
            <a:r>
              <a:rPr lang="en-GB" sz="1400" dirty="0">
                <a:solidFill>
                  <a:srgbClr val="003560"/>
                </a:solidFill>
              </a:rPr>
              <a:t> </a:t>
            </a:r>
          </a:p>
        </p:txBody>
      </p:sp>
    </p:spTree>
    <p:extLst>
      <p:ext uri="{BB962C8B-B14F-4D97-AF65-F5344CB8AC3E}">
        <p14:creationId xmlns:p14="http://schemas.microsoft.com/office/powerpoint/2010/main" val="285614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
        <p:nvSpPr>
          <p:cNvPr id="5" name="TextBox 4"/>
          <p:cNvSpPr txBox="1"/>
          <p:nvPr/>
        </p:nvSpPr>
        <p:spPr>
          <a:xfrm>
            <a:off x="4427984" y="170418"/>
            <a:ext cx="4536504"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smtClean="0">
                <a:ln>
                  <a:noFill/>
                </a:ln>
                <a:solidFill>
                  <a:srgbClr val="003560"/>
                </a:solidFill>
                <a:effectLst/>
                <a:uLnTx/>
                <a:uFillTx/>
                <a:latin typeface="Arial" charset="0"/>
                <a:ea typeface="ヒラギノ角ゴ Pro W3" charset="-128"/>
                <a:cs typeface="+mn-cs"/>
              </a:rPr>
              <a:t>World-changing Research</a:t>
            </a:r>
          </a:p>
        </p:txBody>
      </p:sp>
      <p:pic>
        <p:nvPicPr>
          <p:cNvPr id="2" name="Picture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5220" y="1278220"/>
            <a:ext cx="5999268" cy="3168000"/>
          </a:xfrm>
          <a:prstGeom prst="rect">
            <a:avLst/>
          </a:prstGeom>
        </p:spPr>
      </p:pic>
      <p:sp>
        <p:nvSpPr>
          <p:cNvPr id="8" name="Content Placeholder 2"/>
          <p:cNvSpPr>
            <a:spLocks noGrp="1"/>
          </p:cNvSpPr>
          <p:nvPr>
            <p:ph idx="4294967295"/>
          </p:nvPr>
        </p:nvSpPr>
        <p:spPr>
          <a:xfrm>
            <a:off x="107504" y="1422060"/>
            <a:ext cx="2748966" cy="2880320"/>
          </a:xfrm>
          <a:prstGeom prst="rect">
            <a:avLst/>
          </a:prstGeom>
        </p:spPr>
        <p:txBody>
          <a:bodyPr/>
          <a:lstStyle/>
          <a:p>
            <a:pPr marL="285750" indent="-285750">
              <a:buFont typeface="Arial" panose="020B0604020202020204" pitchFamily="34" charset="0"/>
              <a:buChar char="•"/>
            </a:pPr>
            <a:r>
              <a:rPr lang="en-US" sz="1800" dirty="0">
                <a:solidFill>
                  <a:srgbClr val="00213B"/>
                </a:solidFill>
                <a:latin typeface="Arial" charset="0"/>
                <a:ea typeface="Arial" charset="0"/>
                <a:cs typeface="Arial" charset="0"/>
              </a:rPr>
              <a:t>Six </a:t>
            </a:r>
            <a:r>
              <a:rPr lang="en-US" sz="1800" dirty="0" smtClean="0">
                <a:solidFill>
                  <a:srgbClr val="00213B"/>
                </a:solidFill>
                <a:latin typeface="Arial" charset="0"/>
                <a:ea typeface="Arial" charset="0"/>
                <a:cs typeface="Arial" charset="0"/>
              </a:rPr>
              <a:t>broad-based, cross-disciplinary themed areas.</a:t>
            </a:r>
          </a:p>
          <a:p>
            <a:pPr marL="285750" indent="-285750">
              <a:buFont typeface="Arial" panose="020B0604020202020204" pitchFamily="34" charset="0"/>
              <a:buChar char="•"/>
            </a:pPr>
            <a:r>
              <a:rPr lang="en-US" sz="1800" dirty="0">
                <a:solidFill>
                  <a:srgbClr val="00213B"/>
                </a:solidFill>
                <a:latin typeface="Arial" charset="0"/>
                <a:ea typeface="Arial" charset="0"/>
                <a:cs typeface="Arial" charset="0"/>
              </a:rPr>
              <a:t>R</a:t>
            </a:r>
            <a:r>
              <a:rPr lang="en-US" sz="1800" dirty="0" smtClean="0">
                <a:solidFill>
                  <a:srgbClr val="00213B"/>
                </a:solidFill>
                <a:latin typeface="Arial" charset="0"/>
                <a:ea typeface="Arial" charset="0"/>
                <a:cs typeface="Arial" charset="0"/>
              </a:rPr>
              <a:t>esearch excellence and world-changing impact.</a:t>
            </a:r>
          </a:p>
          <a:p>
            <a:pPr marL="285750" indent="-285750">
              <a:buFont typeface="Arial" panose="020B0604020202020204" pitchFamily="34" charset="0"/>
              <a:buChar char="•"/>
            </a:pPr>
            <a:r>
              <a:rPr lang="en-US" sz="1800" dirty="0" smtClean="0">
                <a:solidFill>
                  <a:srgbClr val="00213B"/>
                </a:solidFill>
                <a:latin typeface="Arial" charset="0"/>
                <a:ea typeface="Arial" charset="0"/>
                <a:cs typeface="Arial" charset="0"/>
              </a:rPr>
              <a:t>Areas in which we have been successful in attracting major external investment.</a:t>
            </a:r>
          </a:p>
          <a:p>
            <a:pPr marL="285750" indent="-285750">
              <a:buFont typeface="Arial" panose="020B0604020202020204" pitchFamily="34" charset="0"/>
              <a:buChar char="•"/>
            </a:pPr>
            <a:endParaRPr lang="en-US" sz="1800" dirty="0" smtClean="0">
              <a:solidFill>
                <a:srgbClr val="394753"/>
              </a:solidFill>
              <a:latin typeface="Arial" charset="0"/>
              <a:ea typeface="Arial" charset="0"/>
              <a:cs typeface="Arial" charset="0"/>
            </a:endParaRPr>
          </a:p>
          <a:p>
            <a:pPr marL="285750" indent="-285750">
              <a:buFont typeface="Arial" panose="020B0604020202020204" pitchFamily="34" charset="0"/>
              <a:buChar char="•"/>
            </a:pPr>
            <a:endParaRPr lang="en-US" sz="1800" dirty="0">
              <a:solidFill>
                <a:srgbClr val="394753"/>
              </a:solidFill>
              <a:latin typeface="Arial" charset="0"/>
              <a:ea typeface="Arial" charset="0"/>
              <a:cs typeface="Arial" charset="0"/>
            </a:endParaRPr>
          </a:p>
        </p:txBody>
      </p:sp>
      <p:sp>
        <p:nvSpPr>
          <p:cNvPr id="6" name="TextBox 5"/>
          <p:cNvSpPr txBox="1"/>
          <p:nvPr/>
        </p:nvSpPr>
        <p:spPr>
          <a:xfrm>
            <a:off x="323528" y="4557947"/>
            <a:ext cx="7056784" cy="461665"/>
          </a:xfrm>
          <a:prstGeom prst="rect">
            <a:avLst/>
          </a:prstGeom>
          <a:noFill/>
        </p:spPr>
        <p:txBody>
          <a:bodyPr wrap="square" rtlCol="0">
            <a:spAutoFit/>
          </a:bodyPr>
          <a:lstStyle/>
          <a:p>
            <a:r>
              <a:rPr lang="en-GB" b="1" dirty="0" smtClean="0"/>
              <a:t>www.glasgow.ac.uk/research/worldchanging</a:t>
            </a:r>
            <a:r>
              <a:rPr lang="en-GB" b="1" dirty="0"/>
              <a:t>/</a:t>
            </a:r>
          </a:p>
        </p:txBody>
      </p:sp>
    </p:spTree>
    <p:extLst>
      <p:ext uri="{BB962C8B-B14F-4D97-AF65-F5344CB8AC3E}">
        <p14:creationId xmlns:p14="http://schemas.microsoft.com/office/powerpoint/2010/main" val="2886546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
        <p:nvSpPr>
          <p:cNvPr id="9" name="Rectangle 8"/>
          <p:cNvSpPr/>
          <p:nvPr/>
        </p:nvSpPr>
        <p:spPr bwMode="auto">
          <a:xfrm>
            <a:off x="153449" y="1120512"/>
            <a:ext cx="6079732" cy="384974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hangingPunct="0"/>
            <a:endParaRPr lang="en-US">
              <a:solidFill>
                <a:prstClr val="black"/>
              </a:solidFill>
              <a:ea typeface="ＭＳ Ｐゴシック" charset="-128"/>
              <a:cs typeface="ＭＳ Ｐゴシック" charset="-128"/>
            </a:endParaRPr>
          </a:p>
        </p:txBody>
      </p:sp>
      <p:sp>
        <p:nvSpPr>
          <p:cNvPr id="10" name="Title 1"/>
          <p:cNvSpPr>
            <a:spLocks noGrp="1"/>
          </p:cNvSpPr>
          <p:nvPr>
            <p:ph type="title"/>
          </p:nvPr>
        </p:nvSpPr>
        <p:spPr>
          <a:xfrm>
            <a:off x="132826" y="1242283"/>
            <a:ext cx="4223148" cy="504055"/>
          </a:xfrm>
          <a:prstGeom prst="rect">
            <a:avLst/>
          </a:prstGeom>
        </p:spPr>
        <p:txBody>
          <a:bodyPr>
            <a:normAutofit/>
          </a:bodyPr>
          <a:lstStyle/>
          <a:p>
            <a:r>
              <a:rPr lang="en-GB" sz="2000" b="1" dirty="0">
                <a:solidFill>
                  <a:srgbClr val="032952"/>
                </a:solidFill>
                <a:latin typeface="Arial" panose="020B0604020202020204" pitchFamily="34" charset="0"/>
                <a:cs typeface="Arial" panose="020B0604020202020204" pitchFamily="34" charset="0"/>
              </a:rPr>
              <a:t>Addressing Inequalities</a:t>
            </a:r>
            <a:r>
              <a:rPr lang="en-US" sz="2000" b="1" dirty="0">
                <a:solidFill>
                  <a:srgbClr val="032952"/>
                </a:solidFill>
                <a:latin typeface="Arial" panose="020B0604020202020204" pitchFamily="34" charset="0"/>
                <a:cs typeface="Arial" panose="020B0604020202020204" pitchFamily="34" charset="0"/>
              </a:rPr>
              <a:t> </a:t>
            </a:r>
          </a:p>
        </p:txBody>
      </p:sp>
      <p:sp>
        <p:nvSpPr>
          <p:cNvPr id="11" name="Content Placeholder 2"/>
          <p:cNvSpPr>
            <a:spLocks noGrp="1"/>
          </p:cNvSpPr>
          <p:nvPr>
            <p:ph idx="4294967295"/>
          </p:nvPr>
        </p:nvSpPr>
        <p:spPr>
          <a:xfrm>
            <a:off x="132826" y="1746338"/>
            <a:ext cx="5951342" cy="3559944"/>
          </a:xfrm>
          <a:prstGeom prst="rect">
            <a:avLst/>
          </a:prstGeom>
        </p:spPr>
        <p:txBody>
          <a:bodyPr>
            <a:normAutofit fontScale="25000" lnSpcReduction="20000"/>
          </a:bodyPr>
          <a:lstStyle/>
          <a:p>
            <a:pPr marL="285743" indent="-285743">
              <a:lnSpc>
                <a:spcPct val="120000"/>
              </a:lnSpc>
            </a:pPr>
            <a:r>
              <a:rPr lang="en-US" sz="6400" dirty="0">
                <a:solidFill>
                  <a:srgbClr val="032952"/>
                </a:solidFill>
                <a:latin typeface="Arial" panose="020B0604020202020204" pitchFamily="34" charset="0"/>
                <a:ea typeface="Arial" charset="0"/>
                <a:cs typeface="Arial" panose="020B0604020202020204" pitchFamily="34" charset="0"/>
              </a:rPr>
              <a:t>Working collaboratively with communities, governments and international organisations to understand </a:t>
            </a:r>
            <a:r>
              <a:rPr lang="en-US" sz="6400" dirty="0" smtClean="0">
                <a:solidFill>
                  <a:srgbClr val="032952"/>
                </a:solidFill>
                <a:latin typeface="Arial" panose="020B0604020202020204" pitchFamily="34" charset="0"/>
                <a:ea typeface="Arial" charset="0"/>
                <a:cs typeface="Arial" panose="020B0604020202020204" pitchFamily="34" charset="0"/>
              </a:rPr>
              <a:t>and address the </a:t>
            </a:r>
            <a:r>
              <a:rPr lang="en-US" sz="6400" dirty="0">
                <a:solidFill>
                  <a:srgbClr val="032952"/>
                </a:solidFill>
                <a:latin typeface="Arial" panose="020B0604020202020204" pitchFamily="34" charset="0"/>
                <a:ea typeface="Arial" charset="0"/>
                <a:cs typeface="Arial" panose="020B0604020202020204" pitchFamily="34" charset="0"/>
              </a:rPr>
              <a:t>causes of inequality across the world.</a:t>
            </a:r>
          </a:p>
          <a:p>
            <a:pPr marL="285743" indent="-285743">
              <a:lnSpc>
                <a:spcPct val="120000"/>
              </a:lnSpc>
            </a:pPr>
            <a:r>
              <a:rPr lang="en-US" sz="6400" dirty="0">
                <a:solidFill>
                  <a:srgbClr val="032952"/>
                </a:solidFill>
                <a:latin typeface="Arial" panose="020B0604020202020204" pitchFamily="34" charset="0"/>
                <a:ea typeface="Arial" charset="0"/>
                <a:cs typeface="Arial" panose="020B0604020202020204" pitchFamily="34" charset="0"/>
              </a:rPr>
              <a:t>Supporting real-world change by evaluating and developing interventions and policies to:</a:t>
            </a:r>
          </a:p>
          <a:p>
            <a:pPr marL="627063" lvl="1" indent="-284163">
              <a:lnSpc>
                <a:spcPct val="120000"/>
              </a:lnSpc>
            </a:pPr>
            <a:r>
              <a:rPr lang="en-US" sz="6000" dirty="0">
                <a:solidFill>
                  <a:srgbClr val="032952"/>
                </a:solidFill>
                <a:latin typeface="Arial" panose="020B0604020202020204" pitchFamily="34" charset="0"/>
                <a:ea typeface="Arial" charset="0"/>
                <a:cs typeface="Arial" panose="020B0604020202020204" pitchFamily="34" charset="0"/>
              </a:rPr>
              <a:t>Improve social regeneration </a:t>
            </a:r>
            <a:r>
              <a:rPr lang="en-US" sz="6000" dirty="0" smtClean="0">
                <a:solidFill>
                  <a:srgbClr val="032952"/>
                </a:solidFill>
                <a:latin typeface="Arial" panose="020B0604020202020204" pitchFamily="34" charset="0"/>
                <a:ea typeface="Arial" charset="0"/>
                <a:cs typeface="Arial" panose="020B0604020202020204" pitchFamily="34" charset="0"/>
              </a:rPr>
              <a:t>and the physical environment in </a:t>
            </a:r>
            <a:r>
              <a:rPr lang="en-US" sz="6000" dirty="0">
                <a:solidFill>
                  <a:srgbClr val="032952"/>
                </a:solidFill>
                <a:latin typeface="Arial" panose="020B0604020202020204" pitchFamily="34" charset="0"/>
                <a:ea typeface="Arial" charset="0"/>
                <a:cs typeface="Arial" panose="020B0604020202020204" pitchFamily="34" charset="0"/>
              </a:rPr>
              <a:t>deprived neighbourhoods and communities.</a:t>
            </a:r>
          </a:p>
          <a:p>
            <a:pPr marL="628643" lvl="1" indent="-285743">
              <a:lnSpc>
                <a:spcPct val="120000"/>
              </a:lnSpc>
            </a:pPr>
            <a:r>
              <a:rPr lang="en-GB" sz="6000" dirty="0" smtClean="0">
                <a:solidFill>
                  <a:srgbClr val="032952"/>
                </a:solidFill>
                <a:latin typeface="Arial" panose="020B0604020202020204" pitchFamily="34" charset="0"/>
                <a:cs typeface="Arial" panose="020B0604020202020204" pitchFamily="34" charset="0"/>
              </a:rPr>
              <a:t>Reduce or mitigate </a:t>
            </a:r>
            <a:r>
              <a:rPr lang="en-GB" sz="6000" dirty="0">
                <a:solidFill>
                  <a:srgbClr val="032952"/>
                </a:solidFill>
                <a:latin typeface="Arial" panose="020B0604020202020204" pitchFamily="34" charset="0"/>
                <a:cs typeface="Arial" panose="020B0604020202020204" pitchFamily="34" charset="0"/>
              </a:rPr>
              <a:t>health inequalities.</a:t>
            </a:r>
          </a:p>
          <a:p>
            <a:pPr marL="628643" lvl="1" indent="-285743">
              <a:lnSpc>
                <a:spcPct val="120000"/>
              </a:lnSpc>
            </a:pPr>
            <a:r>
              <a:rPr lang="en-GB" sz="6000" dirty="0" smtClean="0">
                <a:solidFill>
                  <a:srgbClr val="032952"/>
                </a:solidFill>
                <a:latin typeface="Arial" panose="020B0604020202020204" pitchFamily="34" charset="0"/>
                <a:cs typeface="Arial" panose="020B0604020202020204" pitchFamily="34" charset="0"/>
              </a:rPr>
              <a:t>Support </a:t>
            </a:r>
            <a:r>
              <a:rPr lang="en-GB" sz="6000" dirty="0">
                <a:solidFill>
                  <a:srgbClr val="032952"/>
                </a:solidFill>
                <a:latin typeface="Arial" panose="020B0604020202020204" pitchFamily="34" charset="0"/>
                <a:cs typeface="Arial" panose="020B0604020202020204" pitchFamily="34" charset="0"/>
              </a:rPr>
              <a:t>marginalised groups such as refugees and asylum seekers.</a:t>
            </a:r>
          </a:p>
          <a:p>
            <a:pPr marL="628643" lvl="1" indent="-285743">
              <a:lnSpc>
                <a:spcPct val="120000"/>
              </a:lnSpc>
            </a:pPr>
            <a:r>
              <a:rPr lang="en-GB" sz="6000" dirty="0">
                <a:solidFill>
                  <a:srgbClr val="032952"/>
                </a:solidFill>
                <a:latin typeface="Arial" panose="020B0604020202020204" pitchFamily="34" charset="0"/>
                <a:cs typeface="Arial" panose="020B0604020202020204" pitchFamily="34" charset="0"/>
              </a:rPr>
              <a:t>Empower poor, marginalized groups </a:t>
            </a:r>
            <a:r>
              <a:rPr lang="en-GB" sz="6000" dirty="0" smtClean="0">
                <a:solidFill>
                  <a:srgbClr val="032952"/>
                </a:solidFill>
                <a:latin typeface="Arial" panose="020B0604020202020204" pitchFamily="34" charset="0"/>
                <a:cs typeface="Arial" panose="020B0604020202020204" pitchFamily="34" charset="0"/>
              </a:rPr>
              <a:t>globally.</a:t>
            </a:r>
          </a:p>
          <a:p>
            <a:pPr marL="0" indent="0">
              <a:lnSpc>
                <a:spcPct val="120000"/>
              </a:lnSpc>
              <a:buNone/>
            </a:pPr>
            <a:r>
              <a:rPr lang="en-GB" sz="6300" b="1" u="sng" dirty="0" smtClean="0">
                <a:solidFill>
                  <a:srgbClr val="032952"/>
                </a:solidFill>
                <a:latin typeface="Arial" panose="020B0604020202020204" pitchFamily="34" charset="0"/>
                <a:cs typeface="Arial" panose="020B0604020202020204" pitchFamily="34" charset="0"/>
              </a:rPr>
              <a:t>www.glasgow.ac.uk/inequalities</a:t>
            </a:r>
            <a:endParaRPr lang="en-GB" sz="6300" b="1" dirty="0">
              <a:solidFill>
                <a:srgbClr val="032952"/>
              </a:solidFill>
              <a:latin typeface="Arial" panose="020B0604020202020204" pitchFamily="34" charset="0"/>
              <a:cs typeface="Arial" panose="020B0604020202020204" pitchFamily="34" charset="0"/>
            </a:endParaRPr>
          </a:p>
          <a:p>
            <a:pPr marL="0" indent="0"/>
            <a:endParaRPr lang="en-US" sz="1800" dirty="0">
              <a:solidFill>
                <a:srgbClr val="394753"/>
              </a:solidFill>
              <a:latin typeface="Arial" charset="0"/>
              <a:ea typeface="Arial" charset="0"/>
              <a:cs typeface="Arial" charset="0"/>
            </a:endParaRPr>
          </a:p>
        </p:txBody>
      </p:sp>
    </p:spTree>
    <p:extLst>
      <p:ext uri="{BB962C8B-B14F-4D97-AF65-F5344CB8AC3E}">
        <p14:creationId xmlns:p14="http://schemas.microsoft.com/office/powerpoint/2010/main" val="1123450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2" y="-28575"/>
            <a:ext cx="9195007" cy="5178921"/>
          </a:xfrm>
          <a:prstGeom prst="rect">
            <a:avLst/>
          </a:prstGeom>
        </p:spPr>
      </p:pic>
      <p:sp>
        <p:nvSpPr>
          <p:cNvPr id="4" name="Rectangle 3"/>
          <p:cNvSpPr/>
          <p:nvPr/>
        </p:nvSpPr>
        <p:spPr bwMode="auto">
          <a:xfrm>
            <a:off x="179510" y="1203598"/>
            <a:ext cx="5256586" cy="3744416"/>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solidFill>
                <a:srgbClr val="002542"/>
              </a:solidFill>
              <a:ea typeface="ＭＳ Ｐゴシック" charset="-128"/>
              <a:cs typeface="ＭＳ Ｐゴシック" charset="-128"/>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
        <p:nvSpPr>
          <p:cNvPr id="7" name="Content Placeholder 2"/>
          <p:cNvSpPr>
            <a:spLocks noGrp="1"/>
          </p:cNvSpPr>
          <p:nvPr>
            <p:ph idx="4294967295"/>
          </p:nvPr>
        </p:nvSpPr>
        <p:spPr>
          <a:xfrm>
            <a:off x="179510" y="1560921"/>
            <a:ext cx="5184578" cy="1868078"/>
          </a:xfrm>
          <a:prstGeom prst="rect">
            <a:avLst/>
          </a:prstGeom>
        </p:spPr>
        <p:txBody>
          <a:bodyPr/>
          <a:lstStyle/>
          <a:p>
            <a:pPr marL="285750" indent="-285750">
              <a:buFont typeface="Arial" panose="020B0604020202020204" pitchFamily="34" charset="0"/>
              <a:buChar char="•"/>
            </a:pPr>
            <a:r>
              <a:rPr lang="en-GB" dirty="0" smtClean="0">
                <a:solidFill>
                  <a:srgbClr val="032952"/>
                </a:solidFill>
                <a:latin typeface="Arial" panose="020B0604020202020204" pitchFamily="34" charset="0"/>
                <a:cs typeface="Arial" panose="020B0604020202020204" pitchFamily="34" charset="0"/>
              </a:rPr>
              <a:t>Our </a:t>
            </a:r>
            <a:r>
              <a:rPr lang="en-GB" dirty="0">
                <a:solidFill>
                  <a:srgbClr val="032952"/>
                </a:solidFill>
                <a:latin typeface="Arial" panose="020B0604020202020204" pitchFamily="34" charset="0"/>
                <a:cs typeface="Arial" panose="020B0604020202020204" pitchFamily="34" charset="0"/>
              </a:rPr>
              <a:t>research has impacts on all aspects of creativity, cultural life and the creative </a:t>
            </a:r>
            <a:r>
              <a:rPr lang="en-GB" dirty="0" smtClean="0">
                <a:solidFill>
                  <a:srgbClr val="032952"/>
                </a:solidFill>
                <a:latin typeface="Arial" panose="020B0604020202020204" pitchFamily="34" charset="0"/>
                <a:cs typeface="Arial" panose="020B0604020202020204" pitchFamily="34" charset="0"/>
              </a:rPr>
              <a:t>economy:</a:t>
            </a:r>
          </a:p>
          <a:p>
            <a:pPr marL="625475" lvl="1" indent="-268288">
              <a:buFont typeface="Arial" panose="020B0604020202020204" pitchFamily="34" charset="0"/>
              <a:buChar char="•"/>
            </a:pPr>
            <a:r>
              <a:rPr lang="en-US" sz="1600" dirty="0">
                <a:solidFill>
                  <a:srgbClr val="032952"/>
                </a:solidFill>
                <a:latin typeface="Arial" panose="020B0604020202020204" pitchFamily="34" charset="0"/>
                <a:ea typeface="Arial" charset="0"/>
                <a:cs typeface="Arial" panose="020B0604020202020204" pitchFamily="34" charset="0"/>
              </a:rPr>
              <a:t>C</a:t>
            </a:r>
            <a:r>
              <a:rPr lang="en-US" sz="1600" dirty="0" smtClean="0">
                <a:solidFill>
                  <a:srgbClr val="032952"/>
                </a:solidFill>
                <a:latin typeface="Arial" panose="020B0604020202020204" pitchFamily="34" charset="0"/>
                <a:ea typeface="Arial" charset="0"/>
                <a:cs typeface="Arial" panose="020B0604020202020204" pitchFamily="34" charset="0"/>
              </a:rPr>
              <a:t>reating unique digital tools &amp; resources to generate and share research.</a:t>
            </a:r>
            <a:endParaRPr lang="en-US" sz="1600" dirty="0">
              <a:solidFill>
                <a:srgbClr val="032952"/>
              </a:solidFill>
              <a:latin typeface="Arial" panose="020B0604020202020204" pitchFamily="34" charset="0"/>
              <a:ea typeface="Arial" charset="0"/>
              <a:cs typeface="Arial" panose="020B0604020202020204" pitchFamily="34" charset="0"/>
            </a:endParaRPr>
          </a:p>
          <a:p>
            <a:pPr marL="625475" lvl="1" indent="-268288">
              <a:buFont typeface="Arial" panose="020B0604020202020204" pitchFamily="34" charset="0"/>
              <a:buChar char="•"/>
              <a:tabLst>
                <a:tab pos="357188" algn="l"/>
              </a:tabLst>
            </a:pPr>
            <a:r>
              <a:rPr lang="en-US" sz="1600" dirty="0">
                <a:solidFill>
                  <a:srgbClr val="032952"/>
                </a:solidFill>
                <a:latin typeface="Arial" panose="020B0604020202020204" pitchFamily="34" charset="0"/>
                <a:ea typeface="Arial" charset="0"/>
                <a:cs typeface="Arial" panose="020B0604020202020204" pitchFamily="34" charset="0"/>
              </a:rPr>
              <a:t>O</a:t>
            </a:r>
            <a:r>
              <a:rPr lang="en-US" sz="1600" dirty="0" smtClean="0">
                <a:solidFill>
                  <a:srgbClr val="032952"/>
                </a:solidFill>
                <a:latin typeface="Arial" panose="020B0604020202020204" pitchFamily="34" charset="0"/>
                <a:ea typeface="Arial" charset="0"/>
                <a:cs typeface="Arial" panose="020B0604020202020204" pitchFamily="34" charset="0"/>
              </a:rPr>
              <a:t>ur Centre for Cultural Policy Research informs policy development throughout the world.</a:t>
            </a:r>
          </a:p>
          <a:p>
            <a:pPr marL="625475" lvl="1" indent="-268288">
              <a:buFont typeface="Arial" panose="020B0604020202020204" pitchFamily="34" charset="0"/>
              <a:buChar char="•"/>
              <a:tabLst>
                <a:tab pos="357188" algn="l"/>
              </a:tabLst>
            </a:pPr>
            <a:r>
              <a:rPr lang="en-US" sz="1600" dirty="0" err="1" smtClean="0">
                <a:solidFill>
                  <a:srgbClr val="032952"/>
                </a:solidFill>
                <a:latin typeface="Arial" panose="020B0604020202020204" pitchFamily="34" charset="0"/>
                <a:ea typeface="Arial" charset="0"/>
                <a:cs typeface="Arial" panose="020B0604020202020204" pitchFamily="34" charset="0"/>
              </a:rPr>
              <a:t>CREATe</a:t>
            </a:r>
            <a:r>
              <a:rPr lang="en-US" sz="1600" dirty="0" smtClean="0">
                <a:solidFill>
                  <a:srgbClr val="032952"/>
                </a:solidFill>
                <a:latin typeface="Arial" panose="020B0604020202020204" pitchFamily="34" charset="0"/>
                <a:ea typeface="Arial" charset="0"/>
                <a:cs typeface="Arial" panose="020B0604020202020204" pitchFamily="34" charset="0"/>
              </a:rPr>
              <a:t>, </a:t>
            </a:r>
            <a:r>
              <a:rPr lang="en-GB" sz="1600" dirty="0" smtClean="0">
                <a:solidFill>
                  <a:srgbClr val="032952"/>
                </a:solidFill>
                <a:latin typeface="Arial" panose="020B0604020202020204" pitchFamily="34" charset="0"/>
                <a:cs typeface="Arial" panose="020B0604020202020204" pitchFamily="34" charset="0"/>
              </a:rPr>
              <a:t>our </a:t>
            </a:r>
            <a:r>
              <a:rPr lang="en-GB" sz="1600" dirty="0">
                <a:solidFill>
                  <a:srgbClr val="032952"/>
                </a:solidFill>
                <a:latin typeface="Arial" panose="020B0604020202020204" pitchFamily="34" charset="0"/>
                <a:cs typeface="Arial" panose="020B0604020202020204" pitchFamily="34" charset="0"/>
              </a:rPr>
              <a:t>international research centre specialising in copyright and information law, focuses on innovation in the creative </a:t>
            </a:r>
            <a:r>
              <a:rPr lang="en-GB" sz="1600" dirty="0" smtClean="0">
                <a:solidFill>
                  <a:srgbClr val="032952"/>
                </a:solidFill>
                <a:latin typeface="Arial" panose="020B0604020202020204" pitchFamily="34" charset="0"/>
                <a:cs typeface="Arial" panose="020B0604020202020204" pitchFamily="34" charset="0"/>
              </a:rPr>
              <a:t>economy.</a:t>
            </a:r>
          </a:p>
          <a:p>
            <a:pPr marL="625475" lvl="1" indent="-268288">
              <a:buFont typeface="Arial" panose="020B0604020202020204" pitchFamily="34" charset="0"/>
              <a:buChar char="•"/>
              <a:tabLst>
                <a:tab pos="357188" algn="l"/>
              </a:tabLst>
            </a:pPr>
            <a:r>
              <a:rPr lang="en-GB" sz="1600" dirty="0" smtClean="0">
                <a:solidFill>
                  <a:srgbClr val="032952"/>
                </a:solidFill>
                <a:latin typeface="Arial" panose="020B0604020202020204" pitchFamily="34" charset="0"/>
                <a:cs typeface="Arial" panose="020B0604020202020204" pitchFamily="34" charset="0"/>
              </a:rPr>
              <a:t>Our </a:t>
            </a:r>
            <a:r>
              <a:rPr lang="en-GB" sz="1600" dirty="0">
                <a:solidFill>
                  <a:srgbClr val="032952"/>
                </a:solidFill>
                <a:latin typeface="Arial" panose="020B0604020202020204" pitchFamily="34" charset="0"/>
                <a:cs typeface="Arial" panose="020B0604020202020204" pitchFamily="34" charset="0"/>
              </a:rPr>
              <a:t>research engages, informs and connects the public and policymakers with their heritage</a:t>
            </a:r>
            <a:r>
              <a:rPr lang="en-GB" sz="1600" dirty="0" smtClean="0">
                <a:solidFill>
                  <a:srgbClr val="032952"/>
                </a:solidFill>
                <a:latin typeface="Arial" panose="020B0604020202020204" pitchFamily="34" charset="0"/>
                <a:cs typeface="Arial" panose="020B0604020202020204" pitchFamily="34" charset="0"/>
              </a:rPr>
              <a:t>.</a:t>
            </a:r>
          </a:p>
          <a:p>
            <a:pPr marL="114300" lvl="1"/>
            <a:r>
              <a:rPr lang="en-GB" sz="1600" b="1" u="sng" dirty="0" smtClean="0">
                <a:solidFill>
                  <a:srgbClr val="032952"/>
                </a:solidFill>
                <a:latin typeface="Arial" panose="020B0604020202020204" pitchFamily="34" charset="0"/>
                <a:cs typeface="Arial" panose="020B0604020202020204" pitchFamily="34" charset="0"/>
              </a:rPr>
              <a:t>www.glasgow.ac.uk/creativeeconomies </a:t>
            </a:r>
            <a:endParaRPr lang="en-GB" sz="1600" b="1" dirty="0">
              <a:solidFill>
                <a:srgbClr val="032952"/>
              </a:solidFill>
              <a:latin typeface="Arial" panose="020B0604020202020204" pitchFamily="34" charset="0"/>
              <a:cs typeface="Arial" panose="020B0604020202020204" pitchFamily="34" charset="0"/>
            </a:endParaRPr>
          </a:p>
          <a:p>
            <a:pPr marL="114300" lvl="1"/>
            <a:endParaRPr lang="en-US" dirty="0">
              <a:solidFill>
                <a:srgbClr val="032952"/>
              </a:solidFill>
              <a:latin typeface="Arial" panose="020B0604020202020204" pitchFamily="34" charset="0"/>
              <a:ea typeface="Arial" charset="0"/>
              <a:cs typeface="Arial" panose="020B0604020202020204" pitchFamily="34" charset="0"/>
            </a:endParaRPr>
          </a:p>
        </p:txBody>
      </p:sp>
      <p:sp>
        <p:nvSpPr>
          <p:cNvPr id="8" name="Title 1"/>
          <p:cNvSpPr>
            <a:spLocks noGrp="1"/>
          </p:cNvSpPr>
          <p:nvPr>
            <p:ph type="title"/>
          </p:nvPr>
        </p:nvSpPr>
        <p:spPr>
          <a:xfrm>
            <a:off x="172662" y="1203598"/>
            <a:ext cx="4295159" cy="504055"/>
          </a:xfrm>
          <a:prstGeom prst="rect">
            <a:avLst/>
          </a:prstGeom>
        </p:spPr>
        <p:txBody>
          <a:bodyPr/>
          <a:lstStyle/>
          <a:p>
            <a:r>
              <a:rPr lang="en-US" sz="2000" dirty="0" smtClean="0"/>
              <a:t>Cultural &amp; Creative Economies</a:t>
            </a:r>
            <a:endParaRPr lang="en-US" sz="2000" dirty="0"/>
          </a:p>
        </p:txBody>
      </p:sp>
    </p:spTree>
    <p:extLst>
      <p:ext uri="{BB962C8B-B14F-4D97-AF65-F5344CB8AC3E}">
        <p14:creationId xmlns:p14="http://schemas.microsoft.com/office/powerpoint/2010/main" val="1376789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52268"/>
          </a:xfrm>
          <a:prstGeom prst="rect">
            <a:avLst/>
          </a:prstGeom>
        </p:spPr>
      </p:pic>
      <p:sp>
        <p:nvSpPr>
          <p:cNvPr id="4" name="Rectangle 3"/>
          <p:cNvSpPr/>
          <p:nvPr/>
        </p:nvSpPr>
        <p:spPr bwMode="auto">
          <a:xfrm>
            <a:off x="192170" y="1197709"/>
            <a:ext cx="5243926" cy="367829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192169" y="1197709"/>
            <a:ext cx="3744417" cy="504055"/>
          </a:xfrm>
          <a:prstGeom prst="rect">
            <a:avLst/>
          </a:prstGeom>
        </p:spPr>
        <p:txBody>
          <a:bodyPr/>
          <a:lstStyle/>
          <a:p>
            <a:r>
              <a:rPr lang="en-GB" sz="2200" dirty="0" smtClean="0"/>
              <a:t>Future Life</a:t>
            </a:r>
            <a:endParaRPr lang="en-US" sz="2200" dirty="0"/>
          </a:p>
        </p:txBody>
      </p:sp>
      <p:sp>
        <p:nvSpPr>
          <p:cNvPr id="6" name="Content Placeholder 2"/>
          <p:cNvSpPr>
            <a:spLocks noGrp="1"/>
          </p:cNvSpPr>
          <p:nvPr>
            <p:ph idx="4294967295"/>
          </p:nvPr>
        </p:nvSpPr>
        <p:spPr>
          <a:xfrm>
            <a:off x="178579" y="1586053"/>
            <a:ext cx="5113501" cy="3289953"/>
          </a:xfrm>
          <a:prstGeom prst="rect">
            <a:avLst/>
          </a:prstGeom>
        </p:spPr>
        <p:txBody>
          <a:bodyPr/>
          <a:lstStyle/>
          <a:p>
            <a:pPr>
              <a:buFont typeface="Arial" panose="020B0604020202020204" pitchFamily="34" charset="0"/>
              <a:buChar char="•"/>
            </a:pPr>
            <a:r>
              <a:rPr lang="en-GB" dirty="0" smtClean="0">
                <a:solidFill>
                  <a:srgbClr val="032952"/>
                </a:solidFill>
                <a:latin typeface="Arial" panose="020B0604020202020204" pitchFamily="34" charset="0"/>
                <a:cs typeface="Arial" panose="020B0604020202020204" pitchFamily="34" charset="0"/>
              </a:rPr>
              <a:t>We have </a:t>
            </a:r>
            <a:r>
              <a:rPr lang="en-GB" dirty="0">
                <a:solidFill>
                  <a:srgbClr val="032952"/>
                </a:solidFill>
                <a:latin typeface="Arial" panose="020B0604020202020204" pitchFamily="34" charset="0"/>
                <a:cs typeface="Arial" panose="020B0604020202020204" pitchFamily="34" charset="0"/>
              </a:rPr>
              <a:t>developed ground-breaking methods to reverse-engineer human cognitive </a:t>
            </a:r>
            <a:r>
              <a:rPr lang="en-GB" dirty="0" smtClean="0">
                <a:solidFill>
                  <a:srgbClr val="032952"/>
                </a:solidFill>
                <a:latin typeface="Arial" panose="020B0604020202020204" pitchFamily="34" charset="0"/>
                <a:cs typeface="Arial" panose="020B0604020202020204" pitchFamily="34" charset="0"/>
              </a:rPr>
              <a:t>processes – with the aim of giving robots flexible </a:t>
            </a:r>
            <a:r>
              <a:rPr lang="en-GB" dirty="0">
                <a:solidFill>
                  <a:srgbClr val="032952"/>
                </a:solidFill>
                <a:latin typeface="Arial" panose="020B0604020202020204" pitchFamily="34" charset="0"/>
                <a:cs typeface="Arial" panose="020B0604020202020204" pitchFamily="34" charset="0"/>
              </a:rPr>
              <a:t>cognitive </a:t>
            </a:r>
            <a:r>
              <a:rPr lang="en-GB" dirty="0" smtClean="0">
                <a:solidFill>
                  <a:srgbClr val="032952"/>
                </a:solidFill>
                <a:latin typeface="Arial" panose="020B0604020202020204" pitchFamily="34" charset="0"/>
                <a:cs typeface="Arial" panose="020B0604020202020204" pitchFamily="34" charset="0"/>
              </a:rPr>
              <a:t>abilities.</a:t>
            </a:r>
          </a:p>
          <a:p>
            <a:pPr>
              <a:buFont typeface="Arial" panose="020B0604020202020204" pitchFamily="34" charset="0"/>
              <a:buChar char="•"/>
            </a:pPr>
            <a:r>
              <a:rPr lang="en-GB" dirty="0">
                <a:solidFill>
                  <a:srgbClr val="032952"/>
                </a:solidFill>
                <a:latin typeface="Arial" panose="020B0604020202020204" pitchFamily="34" charset="0"/>
                <a:cs typeface="Arial" panose="020B0604020202020204" pitchFamily="34" charset="0"/>
              </a:rPr>
              <a:t>We are exploring the digital control of </a:t>
            </a:r>
            <a:r>
              <a:rPr lang="en-GB" dirty="0" smtClean="0">
                <a:solidFill>
                  <a:srgbClr val="032952"/>
                </a:solidFill>
                <a:latin typeface="Arial" panose="020B0604020202020204" pitchFamily="34" charset="0"/>
                <a:cs typeface="Arial" panose="020B0604020202020204" pitchFamily="34" charset="0"/>
              </a:rPr>
              <a:t>chemistry by </a:t>
            </a:r>
            <a:r>
              <a:rPr lang="en-GB" dirty="0">
                <a:solidFill>
                  <a:srgbClr val="032952"/>
                </a:solidFill>
                <a:latin typeface="Arial" panose="020B0604020202020204" pitchFamily="34" charset="0"/>
                <a:cs typeface="Arial" panose="020B0604020202020204" pitchFamily="34" charset="0"/>
              </a:rPr>
              <a:t>using robotic systems to control complex chemical </a:t>
            </a:r>
            <a:r>
              <a:rPr lang="en-GB" dirty="0" smtClean="0">
                <a:solidFill>
                  <a:srgbClr val="032952"/>
                </a:solidFill>
                <a:latin typeface="Arial" panose="020B0604020202020204" pitchFamily="34" charset="0"/>
                <a:cs typeface="Arial" panose="020B0604020202020204" pitchFamily="34" charset="0"/>
              </a:rPr>
              <a:t>systems </a:t>
            </a:r>
            <a:r>
              <a:rPr lang="en-GB" dirty="0">
                <a:solidFill>
                  <a:srgbClr val="032952"/>
                </a:solidFill>
                <a:latin typeface="Arial" panose="020B0604020202020204" pitchFamily="34" charset="0"/>
                <a:cs typeface="Arial" panose="020B0604020202020204" pitchFamily="34" charset="0"/>
              </a:rPr>
              <a:t>from the discovery of life-like reaction networks </a:t>
            </a:r>
            <a:r>
              <a:rPr lang="en-GB" dirty="0" smtClean="0">
                <a:solidFill>
                  <a:srgbClr val="032952"/>
                </a:solidFill>
                <a:latin typeface="Arial" panose="020B0604020202020204" pitchFamily="34" charset="0"/>
                <a:cs typeface="Arial" panose="020B0604020202020204" pitchFamily="34" charset="0"/>
              </a:rPr>
              <a:t>to new drugs.</a:t>
            </a:r>
          </a:p>
          <a:p>
            <a:pPr>
              <a:buFont typeface="Arial" panose="020B0604020202020204" pitchFamily="34" charset="0"/>
              <a:buChar char="•"/>
            </a:pPr>
            <a:r>
              <a:rPr lang="en-GB" dirty="0" smtClean="0">
                <a:solidFill>
                  <a:srgbClr val="032952"/>
                </a:solidFill>
                <a:latin typeface="Arial" panose="020B0604020202020204" pitchFamily="34" charset="0"/>
                <a:cs typeface="Arial" panose="020B0604020202020204" pitchFamily="34" charset="0"/>
              </a:rPr>
              <a:t>We are developing </a:t>
            </a:r>
            <a:r>
              <a:rPr lang="en-GB" dirty="0">
                <a:solidFill>
                  <a:srgbClr val="032952"/>
                </a:solidFill>
                <a:latin typeface="Arial" panose="020B0604020202020204" pitchFamily="34" charset="0"/>
                <a:cs typeface="Arial" panose="020B0604020202020204" pitchFamily="34" charset="0"/>
              </a:rPr>
              <a:t>diagnostic tools and novel </a:t>
            </a:r>
            <a:r>
              <a:rPr lang="en-GB" dirty="0" smtClean="0">
                <a:solidFill>
                  <a:srgbClr val="032952"/>
                </a:solidFill>
                <a:latin typeface="Arial" panose="020B0604020202020204" pitchFamily="34" charset="0"/>
                <a:cs typeface="Arial" panose="020B0604020202020204" pitchFamily="34" charset="0"/>
              </a:rPr>
              <a:t>stem-cell-based </a:t>
            </a:r>
            <a:r>
              <a:rPr lang="en-GB" dirty="0">
                <a:solidFill>
                  <a:srgbClr val="032952"/>
                </a:solidFill>
                <a:latin typeface="Arial" panose="020B0604020202020204" pitchFamily="34" charset="0"/>
                <a:cs typeface="Arial" panose="020B0604020202020204" pitchFamily="34" charset="0"/>
              </a:rPr>
              <a:t>engineering solutions to target disease before symptoms are </a:t>
            </a:r>
            <a:r>
              <a:rPr lang="en-GB" dirty="0" smtClean="0">
                <a:solidFill>
                  <a:srgbClr val="032952"/>
                </a:solidFill>
                <a:latin typeface="Arial" panose="020B0604020202020204" pitchFamily="34" charset="0"/>
                <a:cs typeface="Arial" panose="020B0604020202020204" pitchFamily="34" charset="0"/>
              </a:rPr>
              <a:t>evident.</a:t>
            </a:r>
            <a:endParaRPr lang="en-GB" dirty="0">
              <a:solidFill>
                <a:srgbClr val="032952"/>
              </a:solidFill>
              <a:latin typeface="Arial" panose="020B0604020202020204" pitchFamily="34" charset="0"/>
              <a:cs typeface="Arial" panose="020B0604020202020204" pitchFamily="34" charset="0"/>
            </a:endParaRPr>
          </a:p>
          <a:p>
            <a:pPr marL="0" indent="0"/>
            <a:r>
              <a:rPr lang="en-GB" b="1" u="sng" dirty="0" smtClean="0">
                <a:solidFill>
                  <a:srgbClr val="032952"/>
                </a:solidFill>
                <a:latin typeface="Arial" panose="020B0604020202020204" pitchFamily="34" charset="0"/>
                <a:cs typeface="Arial" panose="020B0604020202020204" pitchFamily="34" charset="0"/>
              </a:rPr>
              <a:t>www.glasgow.ac.uk/futurelife</a:t>
            </a:r>
            <a:r>
              <a:rPr lang="en-GB" u="sng" dirty="0" smtClean="0">
                <a:solidFill>
                  <a:srgbClr val="032952"/>
                </a:solidFill>
                <a:latin typeface="Arial" panose="020B0604020202020204" pitchFamily="34" charset="0"/>
                <a:cs typeface="Arial" panose="020B0604020202020204" pitchFamily="34" charset="0"/>
              </a:rPr>
              <a:t> </a:t>
            </a:r>
            <a:endParaRPr lang="en-GB" dirty="0">
              <a:solidFill>
                <a:srgbClr val="032952"/>
              </a:solidFill>
              <a:latin typeface="Arial" panose="020B0604020202020204" pitchFamily="34" charset="0"/>
              <a:cs typeface="Arial" panose="020B0604020202020204" pitchFamily="34" charset="0"/>
            </a:endParaRPr>
          </a:p>
          <a:p>
            <a:pPr marL="0" indent="0"/>
            <a:endParaRPr lang="en-US" sz="1800" dirty="0" smtClean="0">
              <a:solidFill>
                <a:srgbClr val="032952"/>
              </a:solidFill>
              <a:latin typeface="Arial" charset="0"/>
              <a:ea typeface="Arial" charset="0"/>
              <a:cs typeface="Arial"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Tree>
    <p:extLst>
      <p:ext uri="{BB962C8B-B14F-4D97-AF65-F5344CB8AC3E}">
        <p14:creationId xmlns:p14="http://schemas.microsoft.com/office/powerpoint/2010/main" val="1686996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205704" cy="5184946"/>
          </a:xfrm>
          <a:prstGeom prst="rect">
            <a:avLst/>
          </a:prstGeom>
        </p:spPr>
      </p:pic>
      <p:sp>
        <p:nvSpPr>
          <p:cNvPr id="4" name="Rectangle 3"/>
          <p:cNvSpPr/>
          <p:nvPr/>
        </p:nvSpPr>
        <p:spPr bwMode="auto">
          <a:xfrm>
            <a:off x="179512" y="1203598"/>
            <a:ext cx="6624736" cy="3672408"/>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211357" y="1239603"/>
            <a:ext cx="3744417" cy="504055"/>
          </a:xfrm>
          <a:prstGeom prst="rect">
            <a:avLst/>
          </a:prstGeom>
        </p:spPr>
        <p:txBody>
          <a:bodyPr/>
          <a:lstStyle/>
          <a:p>
            <a:r>
              <a:rPr lang="en-US" sz="2000" dirty="0" smtClean="0"/>
              <a:t>One Health</a:t>
            </a:r>
            <a:endParaRPr lang="en-US" sz="20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
        <p:nvSpPr>
          <p:cNvPr id="7" name="Content Placeholder 2"/>
          <p:cNvSpPr>
            <a:spLocks noGrp="1"/>
          </p:cNvSpPr>
          <p:nvPr>
            <p:ph idx="4294967295"/>
          </p:nvPr>
        </p:nvSpPr>
        <p:spPr>
          <a:xfrm>
            <a:off x="151114" y="1556264"/>
            <a:ext cx="6509118" cy="3113817"/>
          </a:xfrm>
          <a:prstGeom prst="rect">
            <a:avLst/>
          </a:prstGeom>
        </p:spPr>
        <p:txBody>
          <a:bodyPr/>
          <a:lstStyle/>
          <a:p>
            <a:pPr marL="285750" indent="-285750">
              <a:buFont typeface="Arial" charset="0"/>
              <a:buChar char="•"/>
            </a:pPr>
            <a:r>
              <a:rPr lang="en-GB" dirty="0" smtClean="0">
                <a:solidFill>
                  <a:srgbClr val="032952"/>
                </a:solidFill>
                <a:uFill>
                  <a:solidFill>
                    <a:srgbClr val="000000"/>
                  </a:solidFill>
                </a:uFill>
                <a:latin typeface="Arial" charset="0"/>
                <a:ea typeface="Arial" charset="0"/>
                <a:cs typeface="Arial" charset="0"/>
              </a:rPr>
              <a:t>Glasgow is an international leader in One Health research.</a:t>
            </a:r>
          </a:p>
          <a:p>
            <a:pPr marL="285750" indent="-285750">
              <a:buFont typeface="Arial" charset="0"/>
              <a:buChar char="•"/>
            </a:pPr>
            <a:r>
              <a:rPr lang="en-GB" dirty="0">
                <a:solidFill>
                  <a:srgbClr val="032952"/>
                </a:solidFill>
                <a:latin typeface="Arial" charset="0"/>
                <a:ea typeface="Arial" charset="0"/>
                <a:cs typeface="Arial" charset="0"/>
              </a:rPr>
              <a:t>Researchers from human and veterinary clinical medicine are closely integrated with life-scientists, social scientists and physical scientists to deliver world-changing research</a:t>
            </a:r>
            <a:r>
              <a:rPr lang="en-GB" dirty="0" smtClean="0">
                <a:solidFill>
                  <a:srgbClr val="032952"/>
                </a:solidFill>
                <a:uFill>
                  <a:solidFill>
                    <a:srgbClr val="000000"/>
                  </a:solidFill>
                </a:uFill>
                <a:latin typeface="Arial" charset="0"/>
                <a:ea typeface="Arial" charset="0"/>
                <a:cs typeface="Arial" charset="0"/>
              </a:rPr>
              <a:t>:</a:t>
            </a:r>
          </a:p>
          <a:p>
            <a:pPr marL="625475" lvl="1" indent="-268288">
              <a:buFont typeface="Arial" charset="0"/>
              <a:buChar char="•"/>
            </a:pPr>
            <a:r>
              <a:rPr lang="en-GB" sz="1600" dirty="0" smtClean="0">
                <a:solidFill>
                  <a:srgbClr val="032952"/>
                </a:solidFill>
                <a:uFill>
                  <a:solidFill>
                    <a:srgbClr val="000000"/>
                  </a:solidFill>
                </a:uFill>
                <a:latin typeface="Arial" charset="0"/>
                <a:ea typeface="Arial" charset="0"/>
                <a:cs typeface="Arial" charset="0"/>
              </a:rPr>
              <a:t>Our scientists are at the forefront of rabies elimination.</a:t>
            </a:r>
          </a:p>
          <a:p>
            <a:pPr marL="625475" lvl="1" indent="-268288">
              <a:buFont typeface="Arial" charset="0"/>
              <a:buChar char="•"/>
            </a:pPr>
            <a:r>
              <a:rPr lang="en-GB" sz="1600" dirty="0">
                <a:solidFill>
                  <a:srgbClr val="032952"/>
                </a:solidFill>
                <a:latin typeface="Arial" charset="0"/>
                <a:ea typeface="Arial" charset="0"/>
                <a:cs typeface="Arial" charset="0"/>
              </a:rPr>
              <a:t>With partners in Malawi we investigate the interface between non-communicable and infectious </a:t>
            </a:r>
            <a:r>
              <a:rPr lang="en-GB" sz="1600" dirty="0" smtClean="0">
                <a:solidFill>
                  <a:srgbClr val="032952"/>
                </a:solidFill>
                <a:latin typeface="Arial" charset="0"/>
                <a:ea typeface="Arial" charset="0"/>
                <a:cs typeface="Arial" charset="0"/>
              </a:rPr>
              <a:t>disease.</a:t>
            </a:r>
          </a:p>
          <a:p>
            <a:pPr marL="625475" lvl="1" indent="-268288">
              <a:buFont typeface="Arial" charset="0"/>
              <a:buChar char="•"/>
            </a:pPr>
            <a:r>
              <a:rPr lang="en-GB" sz="1600" dirty="0">
                <a:solidFill>
                  <a:srgbClr val="032952"/>
                </a:solidFill>
                <a:latin typeface="Arial" charset="0"/>
                <a:ea typeface="Arial" charset="0"/>
                <a:cs typeface="Arial" charset="0"/>
              </a:rPr>
              <a:t>We are leading research into a number of neglected zoonotic diseases, such as the </a:t>
            </a:r>
            <a:r>
              <a:rPr lang="en-GB" sz="1600" dirty="0" err="1">
                <a:solidFill>
                  <a:srgbClr val="032952"/>
                </a:solidFill>
                <a:latin typeface="Arial" charset="0"/>
                <a:ea typeface="Arial" charset="0"/>
                <a:cs typeface="Arial" charset="0"/>
              </a:rPr>
              <a:t>Zika</a:t>
            </a:r>
            <a:r>
              <a:rPr lang="en-GB" sz="1600" dirty="0">
                <a:solidFill>
                  <a:srgbClr val="032952"/>
                </a:solidFill>
                <a:latin typeface="Arial" charset="0"/>
                <a:ea typeface="Arial" charset="0"/>
                <a:cs typeface="Arial" charset="0"/>
              </a:rPr>
              <a:t> virus and </a:t>
            </a:r>
            <a:r>
              <a:rPr lang="en-GB" sz="1600" dirty="0" smtClean="0">
                <a:solidFill>
                  <a:srgbClr val="032952"/>
                </a:solidFill>
                <a:latin typeface="Arial" charset="0"/>
                <a:ea typeface="Arial" charset="0"/>
                <a:cs typeface="Arial" charset="0"/>
              </a:rPr>
              <a:t>brucellosis.</a:t>
            </a:r>
          </a:p>
          <a:p>
            <a:pPr marL="625475" lvl="1" indent="-268288">
              <a:buFont typeface="Arial" charset="0"/>
              <a:buChar char="•"/>
            </a:pPr>
            <a:r>
              <a:rPr lang="en-GB" sz="1600" dirty="0" smtClean="0">
                <a:solidFill>
                  <a:srgbClr val="032952"/>
                </a:solidFill>
                <a:latin typeface="Arial" charset="0"/>
                <a:ea typeface="Arial" charset="0"/>
                <a:cs typeface="Arial" charset="0"/>
              </a:rPr>
              <a:t>Our collaborations have made a significant impact on key national, global health and veterinary agendas.</a:t>
            </a:r>
            <a:endParaRPr lang="en-GB" sz="1600" dirty="0" smtClean="0">
              <a:solidFill>
                <a:srgbClr val="032952"/>
              </a:solidFill>
              <a:uFill>
                <a:solidFill>
                  <a:srgbClr val="000000"/>
                </a:solidFill>
              </a:uFill>
              <a:latin typeface="Arial" charset="0"/>
              <a:ea typeface="Arial" charset="0"/>
              <a:cs typeface="Arial" charset="0"/>
            </a:endParaRPr>
          </a:p>
          <a:p>
            <a:pPr marL="0" indent="0"/>
            <a:r>
              <a:rPr lang="en-GB" b="1" u="sng" dirty="0" smtClean="0">
                <a:solidFill>
                  <a:srgbClr val="032952"/>
                </a:solidFill>
                <a:latin typeface="Arial" charset="0"/>
                <a:ea typeface="Arial" charset="0"/>
                <a:cs typeface="Arial" charset="0"/>
              </a:rPr>
              <a:t>www.glasgow.ac.uk/onehealth </a:t>
            </a:r>
            <a:endParaRPr lang="en-GB" dirty="0" smtClean="0">
              <a:solidFill>
                <a:srgbClr val="032952"/>
              </a:solidFill>
              <a:uFill>
                <a:solidFill>
                  <a:srgbClr val="000000"/>
                </a:solidFill>
              </a:uFill>
              <a:latin typeface="Arial" charset="0"/>
              <a:ea typeface="Arial" charset="0"/>
              <a:cs typeface="Arial" charset="0"/>
            </a:endParaRPr>
          </a:p>
        </p:txBody>
      </p:sp>
    </p:spTree>
    <p:extLst>
      <p:ext uri="{BB962C8B-B14F-4D97-AF65-F5344CB8AC3E}">
        <p14:creationId xmlns:p14="http://schemas.microsoft.com/office/powerpoint/2010/main" val="998920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4" y="0"/>
            <a:ext cx="9156104" cy="5157010"/>
          </a:xfrm>
          <a:prstGeom prst="rect">
            <a:avLst/>
          </a:prstGeom>
        </p:spPr>
      </p:pic>
      <p:sp>
        <p:nvSpPr>
          <p:cNvPr id="4" name="Rectangle 3"/>
          <p:cNvSpPr/>
          <p:nvPr/>
        </p:nvSpPr>
        <p:spPr bwMode="auto">
          <a:xfrm>
            <a:off x="82182" y="1213440"/>
            <a:ext cx="6506041" cy="3806581"/>
          </a:xfrm>
          <a:prstGeom prst="rect">
            <a:avLst/>
          </a:prstGeom>
          <a:solidFill>
            <a:schemeClr val="bg1">
              <a:alpha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99828" y="1213440"/>
            <a:ext cx="5472609" cy="504055"/>
          </a:xfrm>
          <a:prstGeom prst="rect">
            <a:avLst/>
          </a:prstGeom>
        </p:spPr>
        <p:txBody>
          <a:bodyPr/>
          <a:lstStyle/>
          <a:p>
            <a:r>
              <a:rPr lang="en-GB" sz="2000" dirty="0" smtClean="0"/>
              <a:t>Precision Medicine &amp; Chronic Diseases</a:t>
            </a:r>
            <a:r>
              <a:rPr lang="en-US" sz="2000" dirty="0" smtClean="0"/>
              <a:t> </a:t>
            </a:r>
            <a:endParaRPr lang="en-US" sz="20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
        <p:nvSpPr>
          <p:cNvPr id="7" name="Content Placeholder 2"/>
          <p:cNvSpPr>
            <a:spLocks noGrp="1"/>
          </p:cNvSpPr>
          <p:nvPr>
            <p:ph idx="4294967295"/>
          </p:nvPr>
        </p:nvSpPr>
        <p:spPr>
          <a:xfrm>
            <a:off x="96786" y="1563638"/>
            <a:ext cx="6347422" cy="3312368"/>
          </a:xfrm>
          <a:prstGeom prst="rect">
            <a:avLst/>
          </a:prstGeom>
        </p:spPr>
        <p:txBody>
          <a:bodyPr/>
          <a:lstStyle/>
          <a:p>
            <a:pPr marL="285750" indent="-285750">
              <a:buFont typeface="Arial" panose="020B0604020202020204" pitchFamily="34" charset="0"/>
              <a:buChar char="•"/>
            </a:pPr>
            <a:r>
              <a:rPr lang="en-GB" dirty="0" smtClean="0">
                <a:solidFill>
                  <a:srgbClr val="032952"/>
                </a:solidFill>
                <a:latin typeface="Arial" panose="020B0604020202020204" pitchFamily="34" charset="0"/>
                <a:cs typeface="Arial" panose="020B0604020202020204" pitchFamily="34" charset="0"/>
              </a:rPr>
              <a:t>Our researchers are leading the world in the development of new </a:t>
            </a:r>
            <a:r>
              <a:rPr lang="en-GB" dirty="0">
                <a:solidFill>
                  <a:srgbClr val="032952"/>
                </a:solidFill>
                <a:latin typeface="Arial" panose="020B0604020202020204" pitchFamily="34" charset="0"/>
                <a:cs typeface="Arial" panose="020B0604020202020204" pitchFamily="34" charset="0"/>
              </a:rPr>
              <a:t>treatments and </a:t>
            </a:r>
            <a:r>
              <a:rPr lang="en-GB" dirty="0" smtClean="0">
                <a:solidFill>
                  <a:srgbClr val="032952"/>
                </a:solidFill>
                <a:latin typeface="Arial" panose="020B0604020202020204" pitchFamily="34" charset="0"/>
                <a:cs typeface="Arial" panose="020B0604020202020204" pitchFamily="34" charset="0"/>
              </a:rPr>
              <a:t>diagnostics </a:t>
            </a:r>
            <a:r>
              <a:rPr lang="en-GB" dirty="0">
                <a:solidFill>
                  <a:srgbClr val="032952"/>
                </a:solidFill>
                <a:latin typeface="Arial" panose="020B0604020202020204" pitchFamily="34" charset="0"/>
                <a:cs typeface="Arial" panose="020B0604020202020204" pitchFamily="34" charset="0"/>
              </a:rPr>
              <a:t>for chronic </a:t>
            </a:r>
            <a:r>
              <a:rPr lang="en-GB" dirty="0" smtClean="0">
                <a:solidFill>
                  <a:srgbClr val="032952"/>
                </a:solidFill>
                <a:latin typeface="Arial" panose="020B0604020202020204" pitchFamily="34" charset="0"/>
                <a:cs typeface="Arial" panose="020B0604020202020204" pitchFamily="34" charset="0"/>
              </a:rPr>
              <a:t>diseases. </a:t>
            </a:r>
          </a:p>
          <a:p>
            <a:pPr marL="285750" indent="-285750">
              <a:buFont typeface="Arial" panose="020B0604020202020204" pitchFamily="34" charset="0"/>
              <a:buChar char="•"/>
            </a:pPr>
            <a:r>
              <a:rPr lang="en-GB" dirty="0">
                <a:solidFill>
                  <a:srgbClr val="032952"/>
                </a:solidFill>
                <a:latin typeface="Arial" panose="020B0604020202020204" pitchFamily="34" charset="0"/>
                <a:cs typeface="Arial" panose="020B0604020202020204" pitchFamily="34" charset="0"/>
              </a:rPr>
              <a:t>Precision Medicine </a:t>
            </a:r>
            <a:r>
              <a:rPr lang="en-GB" dirty="0" smtClean="0">
                <a:solidFill>
                  <a:srgbClr val="032952"/>
                </a:solidFill>
                <a:latin typeface="Arial" panose="020B0604020202020204" pitchFamily="34" charset="0"/>
                <a:cs typeface="Arial" panose="020B0604020202020204" pitchFamily="34" charset="0"/>
              </a:rPr>
              <a:t>uses </a:t>
            </a:r>
            <a:r>
              <a:rPr lang="en-GB" dirty="0">
                <a:solidFill>
                  <a:srgbClr val="032952"/>
                </a:solidFill>
                <a:latin typeface="Arial" panose="020B0604020202020204" pitchFamily="34" charset="0"/>
                <a:cs typeface="Arial" panose="020B0604020202020204" pitchFamily="34" charset="0"/>
              </a:rPr>
              <a:t>advanced </a:t>
            </a:r>
            <a:r>
              <a:rPr lang="en-GB" dirty="0" smtClean="0">
                <a:solidFill>
                  <a:srgbClr val="032952"/>
                </a:solidFill>
                <a:latin typeface="Arial" panose="020B0604020202020204" pitchFamily="34" charset="0"/>
                <a:cs typeface="Arial" panose="020B0604020202020204" pitchFamily="34" charset="0"/>
              </a:rPr>
              <a:t>genomic</a:t>
            </a:r>
            <a:r>
              <a:rPr lang="en-GB" dirty="0">
                <a:solidFill>
                  <a:srgbClr val="032952"/>
                </a:solidFill>
                <a:latin typeface="Arial" panose="020B0604020202020204" pitchFamily="34" charset="0"/>
                <a:cs typeface="Arial" panose="020B0604020202020204" pitchFamily="34" charset="0"/>
              </a:rPr>
              <a:t>, imaging and information </a:t>
            </a:r>
            <a:r>
              <a:rPr lang="en-GB" dirty="0" smtClean="0">
                <a:solidFill>
                  <a:srgbClr val="032952"/>
                </a:solidFill>
                <a:latin typeface="Arial" panose="020B0604020202020204" pitchFamily="34" charset="0"/>
                <a:cs typeface="Arial" panose="020B0604020202020204" pitchFamily="34" charset="0"/>
              </a:rPr>
              <a:t>technologies to generate treatments that are tailored to particular groups of patients. </a:t>
            </a:r>
          </a:p>
          <a:p>
            <a:pPr marL="285750" indent="-285750">
              <a:buFont typeface="Arial" panose="020B0604020202020204" pitchFamily="34" charset="0"/>
              <a:buChar char="•"/>
            </a:pPr>
            <a:r>
              <a:rPr lang="en-GB" dirty="0" smtClean="0">
                <a:solidFill>
                  <a:srgbClr val="032952"/>
                </a:solidFill>
                <a:latin typeface="Arial" panose="020B0604020202020204" pitchFamily="34" charset="0"/>
                <a:cs typeface="Arial" panose="020B0604020202020204" pitchFamily="34" charset="0"/>
              </a:rPr>
              <a:t>Our </a:t>
            </a:r>
            <a:r>
              <a:rPr lang="en-GB" dirty="0">
                <a:solidFill>
                  <a:srgbClr val="032952"/>
                </a:solidFill>
                <a:latin typeface="Arial" panose="020B0604020202020204" pitchFamily="34" charset="0"/>
                <a:cs typeface="Arial" panose="020B0604020202020204" pitchFamily="34" charset="0"/>
              </a:rPr>
              <a:t>new £32m Imaging Centre of Excellence (ICE) includes Scotland’s only 7 Tesla MRI </a:t>
            </a:r>
            <a:r>
              <a:rPr lang="en-GB" dirty="0" smtClean="0">
                <a:solidFill>
                  <a:srgbClr val="032952"/>
                </a:solidFill>
                <a:latin typeface="Arial" panose="020B0604020202020204" pitchFamily="34" charset="0"/>
                <a:cs typeface="Arial" panose="020B0604020202020204" pitchFamily="34" charset="0"/>
              </a:rPr>
              <a:t>scanner. By using this ultra-high </a:t>
            </a:r>
            <a:r>
              <a:rPr lang="en-GB" dirty="0">
                <a:solidFill>
                  <a:srgbClr val="032952"/>
                </a:solidFill>
                <a:latin typeface="Arial" panose="020B0604020202020204" pitchFamily="34" charset="0"/>
                <a:cs typeface="Arial" panose="020B0604020202020204" pitchFamily="34" charset="0"/>
              </a:rPr>
              <a:t>resolution </a:t>
            </a:r>
            <a:r>
              <a:rPr lang="en-GB" dirty="0" smtClean="0">
                <a:solidFill>
                  <a:srgbClr val="032952"/>
                </a:solidFill>
                <a:latin typeface="Arial" panose="020B0604020202020204" pitchFamily="34" charset="0"/>
                <a:cs typeface="Arial" panose="020B0604020202020204" pitchFamily="34" charset="0"/>
              </a:rPr>
              <a:t>scanner, ICE </a:t>
            </a:r>
            <a:r>
              <a:rPr lang="en-GB" dirty="0">
                <a:solidFill>
                  <a:srgbClr val="032952"/>
                </a:solidFill>
                <a:latin typeface="Arial" panose="020B0604020202020204" pitchFamily="34" charset="0"/>
                <a:cs typeface="Arial" panose="020B0604020202020204" pitchFamily="34" charset="0"/>
              </a:rPr>
              <a:t>will drive the development of imaging technology to understand and benefit diseases such as stroke, brain tumours and multiple sclerosis.</a:t>
            </a:r>
            <a:endParaRPr lang="en-GB" dirty="0" smtClean="0">
              <a:solidFill>
                <a:srgbClr val="03295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rgbClr val="032952"/>
                </a:solidFill>
                <a:latin typeface="Arial" panose="020B0604020202020204" pitchFamily="34" charset="0"/>
                <a:cs typeface="Arial" panose="020B0604020202020204" pitchFamily="34" charset="0"/>
              </a:rPr>
              <a:t>Our ambition is to be a</a:t>
            </a:r>
            <a:r>
              <a:rPr lang="en-GB" dirty="0">
                <a:solidFill>
                  <a:srgbClr val="032952"/>
                </a:solidFill>
                <a:latin typeface="Arial" panose="020B0604020202020204" pitchFamily="34" charset="0"/>
                <a:cs typeface="Arial" panose="020B0604020202020204" pitchFamily="34" charset="0"/>
              </a:rPr>
              <a:t> global centre of excellence for chronic disease, precision medicine and </a:t>
            </a:r>
            <a:r>
              <a:rPr lang="en-GB" dirty="0" smtClean="0">
                <a:solidFill>
                  <a:srgbClr val="032952"/>
                </a:solidFill>
                <a:latin typeface="Arial" panose="020B0604020202020204" pitchFamily="34" charset="0"/>
                <a:cs typeface="Arial" panose="020B0604020202020204" pitchFamily="34" charset="0"/>
              </a:rPr>
              <a:t>imaging.</a:t>
            </a:r>
          </a:p>
          <a:p>
            <a:pPr marL="0" indent="0"/>
            <a:r>
              <a:rPr lang="en-GB" b="1" u="sng" dirty="0" smtClean="0">
                <a:solidFill>
                  <a:srgbClr val="032952"/>
                </a:solidFill>
                <a:latin typeface="Arial" panose="020B0604020202020204" pitchFamily="34" charset="0"/>
                <a:cs typeface="Arial" panose="020B0604020202020204" pitchFamily="34" charset="0"/>
              </a:rPr>
              <a:t>www.glasgow.ac.uk/precisionmedicine  </a:t>
            </a:r>
            <a:endParaRPr lang="en-GB" dirty="0">
              <a:solidFill>
                <a:srgbClr val="032952"/>
              </a:solidFill>
              <a:uFill>
                <a:solidFill>
                  <a:srgbClr val="000000"/>
                </a:solidFill>
              </a:u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8103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82249" cy="516306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
        <p:nvSpPr>
          <p:cNvPr id="5" name="Rectangle 4"/>
          <p:cNvSpPr/>
          <p:nvPr/>
        </p:nvSpPr>
        <p:spPr bwMode="auto">
          <a:xfrm>
            <a:off x="154188" y="1419622"/>
            <a:ext cx="7226124" cy="3600400"/>
          </a:xfrm>
          <a:prstGeom prst="rect">
            <a:avLst/>
          </a:prstGeom>
          <a:solidFill>
            <a:schemeClr val="bg1">
              <a:alpha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Title 1"/>
          <p:cNvSpPr>
            <a:spLocks noGrp="1"/>
          </p:cNvSpPr>
          <p:nvPr>
            <p:ph type="title"/>
          </p:nvPr>
        </p:nvSpPr>
        <p:spPr>
          <a:xfrm>
            <a:off x="154187" y="1500551"/>
            <a:ext cx="4248473" cy="504055"/>
          </a:xfrm>
          <a:prstGeom prst="rect">
            <a:avLst/>
          </a:prstGeom>
        </p:spPr>
        <p:txBody>
          <a:bodyPr/>
          <a:lstStyle/>
          <a:p>
            <a:r>
              <a:rPr lang="en-US" sz="2000" dirty="0" smtClean="0"/>
              <a:t>The Nano &amp; Quantum World</a:t>
            </a:r>
            <a:endParaRPr lang="en-US" sz="2000" dirty="0"/>
          </a:p>
        </p:txBody>
      </p:sp>
      <p:sp>
        <p:nvSpPr>
          <p:cNvPr id="7" name="Content Placeholder 2"/>
          <p:cNvSpPr txBox="1">
            <a:spLocks/>
          </p:cNvSpPr>
          <p:nvPr/>
        </p:nvSpPr>
        <p:spPr>
          <a:xfrm>
            <a:off x="251520" y="1707654"/>
            <a:ext cx="3744417" cy="3096343"/>
          </a:xfrm>
          <a:prstGeom prst="rect">
            <a:avLst/>
          </a:prstGeom>
        </p:spPr>
        <p:txBody>
          <a:bodyPr/>
          <a:lstStyle>
            <a:lvl1pPr marL="342900" indent="-342900" algn="l" rtl="0" eaLnBrk="1" fontAlgn="base" hangingPunct="1">
              <a:spcBef>
                <a:spcPct val="20000"/>
              </a:spcBef>
              <a:spcAft>
                <a:spcPct val="0"/>
              </a:spcAft>
              <a:defRPr sz="1600">
                <a:solidFill>
                  <a:srgbClr val="4F5961"/>
                </a:solidFill>
                <a:latin typeface="+mn-lt"/>
                <a:ea typeface="ヒラギノ角ゴ Pro W3" charset="0"/>
                <a:cs typeface="ヒラギノ角ゴ Pro W3" charset="0"/>
              </a:defRPr>
            </a:lvl1pPr>
            <a:lvl2pPr marL="457200" algn="l" rtl="0" eaLnBrk="1" fontAlgn="base" hangingPunct="1">
              <a:spcBef>
                <a:spcPct val="20000"/>
              </a:spcBef>
              <a:spcAft>
                <a:spcPct val="0"/>
              </a:spcAft>
              <a:defRPr sz="1200">
                <a:solidFill>
                  <a:srgbClr val="00213B"/>
                </a:solidFill>
                <a:latin typeface="+mn-lt"/>
                <a:ea typeface="ヒラギノ角ゴ Pro W3" charset="0"/>
                <a:cs typeface="ＭＳ Ｐゴシック" charset="0"/>
              </a:defRPr>
            </a:lvl2pPr>
            <a:lvl3pPr marL="914400" algn="l" rtl="0" eaLnBrk="1" fontAlgn="base" hangingPunct="1">
              <a:spcBef>
                <a:spcPct val="20000"/>
              </a:spcBef>
              <a:spcAft>
                <a:spcPct val="0"/>
              </a:spcAft>
              <a:defRPr sz="1200" b="1">
                <a:solidFill>
                  <a:srgbClr val="00213B"/>
                </a:solidFill>
                <a:latin typeface="+mn-lt"/>
                <a:ea typeface="ＭＳ Ｐゴシック" charset="0"/>
                <a:cs typeface="ＭＳ Ｐゴシック" charset="0"/>
              </a:defRPr>
            </a:lvl3pPr>
            <a:lvl4pPr marL="13716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4pPr>
            <a:lvl5pPr marL="18288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a:lstStyle>
          <a:p>
            <a:pPr>
              <a:buFont typeface="Arial" panose="020B0604020202020204" pitchFamily="34" charset="0"/>
              <a:buChar char="•"/>
            </a:pPr>
            <a:endParaRPr lang="en-GB" dirty="0">
              <a:solidFill>
                <a:srgbClr val="002D4A"/>
              </a:solidFill>
              <a:latin typeface="Arial" charset="0"/>
              <a:ea typeface="Arial" charset="0"/>
              <a:cs typeface="Arial" charset="0"/>
            </a:endParaRPr>
          </a:p>
        </p:txBody>
      </p:sp>
      <p:sp>
        <p:nvSpPr>
          <p:cNvPr id="8" name="Content Placeholder 2"/>
          <p:cNvSpPr>
            <a:spLocks noGrp="1"/>
          </p:cNvSpPr>
          <p:nvPr>
            <p:ph idx="4294967295"/>
          </p:nvPr>
        </p:nvSpPr>
        <p:spPr>
          <a:xfrm>
            <a:off x="154187" y="1824588"/>
            <a:ext cx="7154117" cy="3087422"/>
          </a:xfrm>
          <a:prstGeom prst="rect">
            <a:avLst/>
          </a:prstGeom>
        </p:spPr>
        <p:txBody>
          <a:bodyPr/>
          <a:lstStyle/>
          <a:p>
            <a:pPr marL="285750" indent="-285750">
              <a:buFont typeface="Arial" panose="020B0604020202020204" pitchFamily="34" charset="0"/>
              <a:buChar char="•"/>
            </a:pPr>
            <a:r>
              <a:rPr lang="en-US" dirty="0" smtClean="0">
                <a:solidFill>
                  <a:srgbClr val="032952"/>
                </a:solidFill>
                <a:latin typeface="Arial" charset="0"/>
                <a:ea typeface="Arial" charset="0"/>
                <a:cs typeface="Arial" charset="0"/>
              </a:rPr>
              <a:t>Glasgow is an International centre of excellence in quantum and </a:t>
            </a:r>
            <a:r>
              <a:rPr lang="en-US" dirty="0" err="1" smtClean="0">
                <a:solidFill>
                  <a:srgbClr val="032952"/>
                </a:solidFill>
                <a:latin typeface="Arial" charset="0"/>
                <a:ea typeface="Arial" charset="0"/>
                <a:cs typeface="Arial" charset="0"/>
              </a:rPr>
              <a:t>nano</a:t>
            </a:r>
            <a:r>
              <a:rPr lang="en-US" dirty="0">
                <a:solidFill>
                  <a:srgbClr val="032952"/>
                </a:solidFill>
                <a:latin typeface="Arial" charset="0"/>
                <a:ea typeface="Arial" charset="0"/>
                <a:cs typeface="Arial" charset="0"/>
              </a:rPr>
              <a:t> </a:t>
            </a:r>
            <a:r>
              <a:rPr lang="en-US" dirty="0" smtClean="0">
                <a:solidFill>
                  <a:srgbClr val="032952"/>
                </a:solidFill>
                <a:latin typeface="Arial" charset="0"/>
                <a:ea typeface="Arial" charset="0"/>
                <a:cs typeface="Arial" charset="0"/>
              </a:rPr>
              <a:t>sciences.</a:t>
            </a:r>
          </a:p>
          <a:p>
            <a:pPr marL="285750" indent="-285750">
              <a:buFont typeface="Arial" panose="020B0604020202020204" pitchFamily="34" charset="0"/>
              <a:buChar char="•"/>
            </a:pPr>
            <a:r>
              <a:rPr lang="en-US" dirty="0" smtClean="0">
                <a:solidFill>
                  <a:srgbClr val="032952"/>
                </a:solidFill>
                <a:latin typeface="Arial" charset="0"/>
                <a:ea typeface="Arial" charset="0"/>
                <a:cs typeface="Arial" charset="0"/>
              </a:rPr>
              <a:t>We are </a:t>
            </a:r>
            <a:r>
              <a:rPr lang="en-US" dirty="0">
                <a:solidFill>
                  <a:srgbClr val="032952"/>
                </a:solidFill>
                <a:latin typeface="Arial" charset="0"/>
                <a:ea typeface="Arial" charset="0"/>
                <a:cs typeface="Arial" charset="0"/>
              </a:rPr>
              <a:t>h</a:t>
            </a:r>
            <a:r>
              <a:rPr lang="en-US" dirty="0" smtClean="0">
                <a:solidFill>
                  <a:srgbClr val="032952"/>
                </a:solidFill>
                <a:latin typeface="Arial" charset="0"/>
                <a:ea typeface="Arial" charset="0"/>
                <a:cs typeface="Arial" charset="0"/>
              </a:rPr>
              <a:t>ome to </a:t>
            </a:r>
            <a:r>
              <a:rPr lang="en-US" dirty="0" err="1" smtClean="0">
                <a:solidFill>
                  <a:srgbClr val="032952"/>
                </a:solidFill>
                <a:latin typeface="Arial" charset="0"/>
                <a:ea typeface="Arial" charset="0"/>
                <a:cs typeface="Arial" charset="0"/>
              </a:rPr>
              <a:t>QuantIC</a:t>
            </a:r>
            <a:r>
              <a:rPr lang="en-US" dirty="0" smtClean="0">
                <a:solidFill>
                  <a:srgbClr val="032952"/>
                </a:solidFill>
                <a:latin typeface="Arial" charset="0"/>
                <a:ea typeface="Arial" charset="0"/>
                <a:cs typeface="Arial" charset="0"/>
              </a:rPr>
              <a:t>, the UK’s Quantum Technology Hub in imaging, the James Watt Nanofabrication </a:t>
            </a:r>
            <a:r>
              <a:rPr lang="en-US" dirty="0">
                <a:solidFill>
                  <a:srgbClr val="032952"/>
                </a:solidFill>
                <a:latin typeface="Arial" charset="0"/>
                <a:ea typeface="Arial" charset="0"/>
                <a:cs typeface="Arial" charset="0"/>
              </a:rPr>
              <a:t>Centre, </a:t>
            </a:r>
            <a:r>
              <a:rPr lang="en-US" dirty="0" smtClean="0">
                <a:solidFill>
                  <a:srgbClr val="032952"/>
                </a:solidFill>
                <a:latin typeface="Arial" charset="0"/>
                <a:ea typeface="Arial" charset="0"/>
                <a:cs typeface="Arial" charset="0"/>
              </a:rPr>
              <a:t>the Centre </a:t>
            </a:r>
            <a:r>
              <a:rPr lang="en-US" dirty="0">
                <a:solidFill>
                  <a:srgbClr val="032952"/>
                </a:solidFill>
                <a:latin typeface="Arial" charset="0"/>
                <a:ea typeface="Arial" charset="0"/>
                <a:cs typeface="Arial" charset="0"/>
              </a:rPr>
              <a:t>for Doctoral Training in </a:t>
            </a:r>
            <a:r>
              <a:rPr lang="en-US" dirty="0" smtClean="0">
                <a:solidFill>
                  <a:srgbClr val="032952"/>
                </a:solidFill>
                <a:latin typeface="Arial" charset="0"/>
                <a:ea typeface="Arial" charset="0"/>
                <a:cs typeface="Arial" charset="0"/>
              </a:rPr>
              <a:t>Sensing </a:t>
            </a:r>
            <a:r>
              <a:rPr lang="en-US" dirty="0">
                <a:solidFill>
                  <a:srgbClr val="032952"/>
                </a:solidFill>
                <a:latin typeface="Arial" charset="0"/>
                <a:ea typeface="Arial" charset="0"/>
                <a:cs typeface="Arial" charset="0"/>
              </a:rPr>
              <a:t>and </a:t>
            </a:r>
            <a:r>
              <a:rPr lang="en-US" dirty="0" smtClean="0">
                <a:solidFill>
                  <a:srgbClr val="032952"/>
                </a:solidFill>
                <a:latin typeface="Arial" charset="0"/>
                <a:ea typeface="Arial" charset="0"/>
                <a:cs typeface="Arial" charset="0"/>
              </a:rPr>
              <a:t>Measurement, and the Institute for Gravitational Research.</a:t>
            </a:r>
          </a:p>
          <a:p>
            <a:pPr marL="285750" indent="-285750">
              <a:buFont typeface="Arial" panose="020B0604020202020204" pitchFamily="34" charset="0"/>
              <a:buChar char="•"/>
            </a:pPr>
            <a:r>
              <a:rPr lang="en-GB" dirty="0">
                <a:solidFill>
                  <a:srgbClr val="032952"/>
                </a:solidFill>
                <a:latin typeface="Arial" panose="020B0604020202020204" pitchFamily="34" charset="0"/>
                <a:cs typeface="Arial" panose="020B0604020202020204" pitchFamily="34" charset="0"/>
              </a:rPr>
              <a:t>On the smallest possible scale, we study and control particles of matter and light to understand the building blocks of the </a:t>
            </a:r>
            <a:r>
              <a:rPr lang="en-GB" dirty="0" smtClean="0">
                <a:solidFill>
                  <a:srgbClr val="032952"/>
                </a:solidFill>
                <a:latin typeface="Arial" panose="020B0604020202020204" pitchFamily="34" charset="0"/>
                <a:cs typeface="Arial" panose="020B0604020202020204" pitchFamily="34" charset="0"/>
              </a:rPr>
              <a:t>universe, and apply this understanding to make new types of sensor and imaging systems.</a:t>
            </a:r>
          </a:p>
          <a:p>
            <a:pPr marL="285750" indent="-285750">
              <a:buFont typeface="Arial" panose="020B0604020202020204" pitchFamily="34" charset="0"/>
              <a:buChar char="•"/>
            </a:pPr>
            <a:r>
              <a:rPr lang="en-GB" dirty="0" smtClean="0">
                <a:solidFill>
                  <a:srgbClr val="032952"/>
                </a:solidFill>
                <a:latin typeface="Arial" panose="020B0604020202020204" pitchFamily="34" charset="0"/>
                <a:cs typeface="Arial" panose="020B0604020202020204" pitchFamily="34" charset="0"/>
              </a:rPr>
              <a:t>On </a:t>
            </a:r>
            <a:r>
              <a:rPr lang="en-GB" dirty="0">
                <a:solidFill>
                  <a:srgbClr val="032952"/>
                </a:solidFill>
                <a:latin typeface="Arial" panose="020B0604020202020204" pitchFamily="34" charset="0"/>
                <a:cs typeface="Arial" panose="020B0604020202020204" pitchFamily="34" charset="0"/>
              </a:rPr>
              <a:t>the largest scale, we use our expertise to open new windows to the universe through the detection of gravitational </a:t>
            </a:r>
            <a:r>
              <a:rPr lang="en-GB" dirty="0" smtClean="0">
                <a:solidFill>
                  <a:srgbClr val="032952"/>
                </a:solidFill>
                <a:latin typeface="Arial" panose="020B0604020202020204" pitchFamily="34" charset="0"/>
                <a:cs typeface="Arial" panose="020B0604020202020204" pitchFamily="34" charset="0"/>
              </a:rPr>
              <a:t>waves.</a:t>
            </a:r>
            <a:endParaRPr lang="en-US" dirty="0">
              <a:solidFill>
                <a:srgbClr val="032952"/>
              </a:solidFill>
              <a:latin typeface="Arial" panose="020B0604020202020204" pitchFamily="34" charset="0"/>
              <a:cs typeface="Arial" panose="020B0604020202020204" pitchFamily="34" charset="0"/>
            </a:endParaRPr>
          </a:p>
          <a:p>
            <a:pPr marL="0" indent="0"/>
            <a:r>
              <a:rPr lang="en-GB" b="1" u="sng" dirty="0" smtClean="0">
                <a:solidFill>
                  <a:srgbClr val="032952"/>
                </a:solidFill>
                <a:latin typeface="Arial" panose="020B0604020202020204" pitchFamily="34" charset="0"/>
                <a:cs typeface="Arial" panose="020B0604020202020204" pitchFamily="34" charset="0"/>
              </a:rPr>
              <a:t>www.glasgow.ac.uk/nanoquantum</a:t>
            </a:r>
            <a:r>
              <a:rPr lang="en-GB" u="sng" dirty="0" smtClean="0">
                <a:solidFill>
                  <a:srgbClr val="032952"/>
                </a:solidFill>
                <a:latin typeface="Arial" panose="020B0604020202020204" pitchFamily="34" charset="0"/>
                <a:cs typeface="Arial" panose="020B0604020202020204" pitchFamily="34" charset="0"/>
              </a:rPr>
              <a:t> </a:t>
            </a:r>
            <a:endParaRPr lang="en-GB" dirty="0">
              <a:solidFill>
                <a:srgbClr val="032952"/>
              </a:solidFill>
              <a:latin typeface="Arial" panose="020B0604020202020204" pitchFamily="34" charset="0"/>
              <a:cs typeface="Arial" panose="020B0604020202020204" pitchFamily="34" charset="0"/>
            </a:endParaRPr>
          </a:p>
          <a:p>
            <a:pPr marL="0" indent="0"/>
            <a:endParaRPr lang="en-US" sz="1800" dirty="0" smtClean="0">
              <a:solidFill>
                <a:srgbClr val="032952"/>
              </a:solidFill>
              <a:latin typeface="Arial" charset="0"/>
              <a:ea typeface="Arial" charset="0"/>
              <a:cs typeface="Arial" charset="0"/>
            </a:endParaRPr>
          </a:p>
        </p:txBody>
      </p:sp>
    </p:spTree>
    <p:extLst>
      <p:ext uri="{BB962C8B-B14F-4D97-AF65-F5344CB8AC3E}">
        <p14:creationId xmlns:p14="http://schemas.microsoft.com/office/powerpoint/2010/main" val="186129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UoG_PowerPoint_16.9</Template>
  <TotalTime>3844</TotalTime>
  <Words>534</Words>
  <Application>Microsoft Office PowerPoint</Application>
  <PresentationFormat>On-screen Show (16:9)</PresentationFormat>
  <Paragraphs>58</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ＭＳ Ｐゴシック</vt:lpstr>
      <vt:lpstr>Arial</vt:lpstr>
      <vt:lpstr>Calibri</vt:lpstr>
      <vt:lpstr>Calibri Light</vt:lpstr>
      <vt:lpstr>Times New Roman</vt:lpstr>
      <vt:lpstr>ヒラギノ角ゴ Pro W3</vt:lpstr>
      <vt:lpstr>UoG_PowerPoint_16.9</vt:lpstr>
      <vt:lpstr>Office Theme</vt:lpstr>
      <vt:lpstr>PowerPoint Presentation</vt:lpstr>
      <vt:lpstr>PowerPoint Presentation</vt:lpstr>
      <vt:lpstr>Addressing Inequalities </vt:lpstr>
      <vt:lpstr>Cultural &amp; Creative Economies</vt:lpstr>
      <vt:lpstr>Future Life</vt:lpstr>
      <vt:lpstr>One Health</vt:lpstr>
      <vt:lpstr>Precision Medicine &amp; Chronic Diseases </vt:lpstr>
      <vt:lpstr>The Nano &amp; Quantum World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Howard</dc:creator>
  <cp:keywords/>
  <dc:description/>
  <cp:lastModifiedBy>Ailie Ferrari</cp:lastModifiedBy>
  <cp:revision>157</cp:revision>
  <dcterms:created xsi:type="dcterms:W3CDTF">2016-02-16T11:44:26Z</dcterms:created>
  <dcterms:modified xsi:type="dcterms:W3CDTF">2017-06-19T12:13:21Z</dcterms:modified>
  <cp:category/>
</cp:coreProperties>
</file>