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69" r:id="rId2"/>
    <p:sldId id="270" r:id="rId3"/>
    <p:sldId id="335" r:id="rId4"/>
    <p:sldId id="338" r:id="rId5"/>
    <p:sldId id="337" r:id="rId6"/>
    <p:sldId id="339" r:id="rId7"/>
  </p:sldIdLst>
  <p:sldSz cx="9144000" cy="6858000" type="screen4x3"/>
  <p:notesSz cx="6669088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5"/>
    <a:srgbClr val="284F76"/>
    <a:srgbClr val="3E474E"/>
    <a:srgbClr val="032952"/>
    <a:srgbClr val="00213B"/>
    <a:srgbClr val="394753"/>
    <a:srgbClr val="5B5361"/>
    <a:srgbClr val="483F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>
        <p:scale>
          <a:sx n="100" d="100"/>
          <a:sy n="100" d="100"/>
        </p:scale>
        <p:origin x="-1272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1520" y="1124744"/>
            <a:ext cx="8424863" cy="5184576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02542"/>
                </a:solidFill>
              </a:defRPr>
            </a:lvl1pPr>
            <a:lvl2pPr>
              <a:defRPr sz="1800">
                <a:solidFill>
                  <a:srgbClr val="002542"/>
                </a:solidFill>
              </a:defRPr>
            </a:lvl2pPr>
            <a:lvl3pPr>
              <a:defRPr sz="1400">
                <a:solidFill>
                  <a:srgbClr val="002542"/>
                </a:solidFill>
              </a:defRPr>
            </a:lvl3pPr>
            <a:lvl4pPr>
              <a:defRPr>
                <a:solidFill>
                  <a:srgbClr val="002542"/>
                </a:solidFill>
              </a:defRPr>
            </a:lvl4pPr>
            <a:lvl5pPr>
              <a:defRPr sz="1000">
                <a:solidFill>
                  <a:srgbClr val="00254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51521" y="188640"/>
            <a:ext cx="8424936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00254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927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4-3_half_screen_tow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accent4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/>
              </a:rPr>
              <a:t> 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860031" y="1916832"/>
            <a:ext cx="4032449" cy="4680520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860032" y="476672"/>
            <a:ext cx="4032448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9958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4-3_half_screen_tow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accent5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/>
              </a:rPr>
              <a:t> 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860031" y="1916832"/>
            <a:ext cx="4032449" cy="4680520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860032" y="476672"/>
            <a:ext cx="4032448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7530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4-3_half_screen_tow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accent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/>
              </a:rPr>
              <a:t> 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860031" y="1916832"/>
            <a:ext cx="4032449" cy="4680520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860032" y="476672"/>
            <a:ext cx="4032448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5839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1520" y="1124744"/>
            <a:ext cx="8424863" cy="5184576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51521" y="188640"/>
            <a:ext cx="8424936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6745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1520" y="1124744"/>
            <a:ext cx="8424863" cy="5184576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51521" y="188640"/>
            <a:ext cx="8424936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63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1520" y="1124744"/>
            <a:ext cx="8424863" cy="5184576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51521" y="188640"/>
            <a:ext cx="8424936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7647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1520" y="1124744"/>
            <a:ext cx="8424863" cy="5184576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51521" y="188640"/>
            <a:ext cx="8424936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3628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1520" y="1124744"/>
            <a:ext cx="8424863" cy="5184576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51521" y="188640"/>
            <a:ext cx="8424936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7349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/>
              </a:rPr>
              <a:t> 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1520" y="1124744"/>
            <a:ext cx="8424863" cy="5184576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51521" y="188640"/>
            <a:ext cx="8424936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2951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/>
              </a:rPr>
              <a:t> 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1520" y="1124744"/>
            <a:ext cx="8424863" cy="5184576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51521" y="188640"/>
            <a:ext cx="8424936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12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4-3_half_screen_ben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860031" y="1916832"/>
            <a:ext cx="4032449" cy="4680520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03865"/>
                </a:solidFill>
              </a:defRPr>
            </a:lvl1pPr>
            <a:lvl2pPr>
              <a:defRPr sz="1800">
                <a:solidFill>
                  <a:srgbClr val="003865"/>
                </a:solidFill>
              </a:defRPr>
            </a:lvl2pPr>
            <a:lvl3pPr>
              <a:defRPr sz="1400">
                <a:solidFill>
                  <a:srgbClr val="003865"/>
                </a:solidFill>
              </a:defRPr>
            </a:lvl3pPr>
            <a:lvl4pPr>
              <a:defRPr>
                <a:solidFill>
                  <a:srgbClr val="003865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860032" y="476672"/>
            <a:ext cx="4032448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00386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2378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/>
              </a:rPr>
              <a:t> 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1520" y="1124744"/>
            <a:ext cx="8424863" cy="5184576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51521" y="188640"/>
            <a:ext cx="8424936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8903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pPr eaLnBrk="0" hangingPunct="0"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/>
              </a:rPr>
              <a:t> 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1520" y="1124744"/>
            <a:ext cx="8424863" cy="5184576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51521" y="188640"/>
            <a:ext cx="8424936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89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4-3_half_screen_tow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284F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860031" y="1916832"/>
            <a:ext cx="4032449" cy="4680520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860032" y="476672"/>
            <a:ext cx="4032448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727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4-3_half_screen_tow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860031" y="1916832"/>
            <a:ext cx="4032449" cy="4680520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860032" y="476672"/>
            <a:ext cx="4032448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6179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4-3_half_screen_tow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860031" y="1916832"/>
            <a:ext cx="4032449" cy="4680520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860032" y="476672"/>
            <a:ext cx="4032448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9802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4-3_half_screen_tow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860031" y="1916832"/>
            <a:ext cx="4032449" cy="4680520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860032" y="476672"/>
            <a:ext cx="4032448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601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4-3_half_screen_tow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860031" y="1916832"/>
            <a:ext cx="4032449" cy="4680520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860032" y="476672"/>
            <a:ext cx="4032448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626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4-3_half_screen_tow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860031" y="1916832"/>
            <a:ext cx="4032449" cy="4680520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860032" y="476672"/>
            <a:ext cx="4032448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0409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4-3_half_screen_tow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accent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/>
              </a:rPr>
              <a:t> 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860031" y="1916832"/>
            <a:ext cx="4032449" cy="4680520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860032" y="476672"/>
            <a:ext cx="4032448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774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  <p:sldLayoutId id="2147483757" r:id="rId2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spc="-10">
          <a:solidFill>
            <a:srgbClr val="483F6A"/>
          </a:solidFill>
          <a:latin typeface="Times New Roman"/>
          <a:ea typeface="+mj-ea"/>
          <a:cs typeface="Times New Roman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ＭＳ Ｐゴシック" charset="-128"/>
          <a:cs typeface="Times New Roman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ＭＳ Ｐゴシック" charset="-128"/>
          <a:cs typeface="Times New Roman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ＭＳ Ｐゴシック" charset="-128"/>
          <a:cs typeface="Times New Roman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ＭＳ Ｐゴシック" charset="-128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4F5961"/>
          </a:solidFill>
          <a:latin typeface="+mn-lt"/>
          <a:ea typeface="+mn-ea"/>
          <a:cs typeface="+mn-cs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00213B"/>
          </a:solidFill>
          <a:latin typeface="+mn-lt"/>
          <a:ea typeface="+mn-ea"/>
          <a:cs typeface="ＭＳ Ｐゴシック" charset="0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defRPr sz="1200" b="1">
          <a:solidFill>
            <a:srgbClr val="00213B"/>
          </a:solidFill>
          <a:latin typeface="+mn-lt"/>
          <a:ea typeface="+mn-ea"/>
          <a:cs typeface="ＭＳ Ｐゴシック" charset="0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00213B"/>
          </a:solidFill>
          <a:latin typeface="+mn-lt"/>
          <a:ea typeface="+mn-ea"/>
          <a:cs typeface="ＭＳ Ｐゴシック" charset="0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00213B"/>
          </a:solidFill>
          <a:latin typeface="+mn-lt"/>
          <a:ea typeface="+mn-ea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4-3_full_screen_tow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5" descr="UoG_keyline_regular_lockup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638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6" descr="INSPIRING PEOPLE BO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589588"/>
            <a:ext cx="2413001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Placeholder 9"/>
          <p:cNvSpPr>
            <a:spLocks noGrp="1"/>
          </p:cNvSpPr>
          <p:nvPr>
            <p:ph type="body" sz="quarter" idx="10"/>
          </p:nvPr>
        </p:nvSpPr>
        <p:spPr bwMode="auto">
          <a:xfrm>
            <a:off x="683568" y="3356992"/>
            <a:ext cx="6229350" cy="792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GB" altLang="en-US" dirty="0" smtClean="0"/>
              <a:t>Chris Buckland, Tier 4 Compliance Manager</a:t>
            </a:r>
          </a:p>
        </p:txBody>
      </p:sp>
      <p:sp>
        <p:nvSpPr>
          <p:cNvPr id="22533" name="Text Placeholder 11"/>
          <p:cNvSpPr>
            <a:spLocks noGrp="1"/>
          </p:cNvSpPr>
          <p:nvPr>
            <p:ph type="body" sz="quarter" idx="11"/>
          </p:nvPr>
        </p:nvSpPr>
        <p:spPr bwMode="auto">
          <a:xfrm>
            <a:off x="611560" y="1628800"/>
            <a:ext cx="8424862" cy="935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GB" altLang="en-US" sz="3600" b="0" dirty="0" smtClean="0"/>
              <a:t>Tier 4 Compliance &amp; PGR </a:t>
            </a:r>
          </a:p>
          <a:p>
            <a:pPr marL="0" indent="0" eaLnBrk="1" hangingPunct="1"/>
            <a:r>
              <a:rPr lang="en-GB" altLang="en-US" sz="3600" b="0" dirty="0" smtClean="0"/>
              <a:t>students</a:t>
            </a:r>
          </a:p>
          <a:p>
            <a:pPr marL="0" indent="0" eaLnBrk="1" hangingPunct="1"/>
            <a:endParaRPr lang="en-GB" altLang="en-US" dirty="0" smtClean="0"/>
          </a:p>
          <a:p>
            <a:pPr marL="0" indent="0" eaLnBrk="1" hangingPunct="1"/>
            <a:endParaRPr lang="en-GB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60031" y="332656"/>
            <a:ext cx="4032449" cy="6264696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altLang="en-US" sz="2800" u="sng" dirty="0" smtClean="0">
                <a:cs typeface="Arial" panose="020B0604020202020204" pitchFamily="34" charset="0"/>
              </a:rPr>
              <a:t>Background</a:t>
            </a:r>
            <a:r>
              <a:rPr lang="en-GB" altLang="en-US" sz="2800" dirty="0" smtClean="0">
                <a:cs typeface="Arial" panose="020B0604020202020204" pitchFamily="34" charset="0"/>
              </a:rPr>
              <a:t>:</a:t>
            </a:r>
          </a:p>
          <a:p>
            <a:pPr marL="457200" indent="-457200">
              <a:buFontTx/>
              <a:buChar char="-"/>
              <a:defRPr/>
            </a:pPr>
            <a:r>
              <a:rPr lang="en-GB" altLang="en-US" sz="2800" dirty="0" smtClean="0">
                <a:cs typeface="Arial" panose="020B0604020202020204" pitchFamily="34" charset="0"/>
              </a:rPr>
              <a:t>Tier 4 introduced in March 2009</a:t>
            </a:r>
          </a:p>
          <a:p>
            <a:pPr marL="457200" indent="-457200">
              <a:buFontTx/>
              <a:buChar char="-"/>
              <a:defRPr/>
            </a:pPr>
            <a:r>
              <a:rPr lang="en-GB" altLang="en-US" sz="2800" dirty="0" smtClean="0">
                <a:cs typeface="Arial" panose="020B0604020202020204" pitchFamily="34" charset="0"/>
              </a:rPr>
              <a:t>The University as Sponsor (CAS)</a:t>
            </a:r>
          </a:p>
          <a:p>
            <a:pPr marL="457200" indent="-457200">
              <a:buFontTx/>
              <a:buChar char="-"/>
              <a:defRPr/>
            </a:pPr>
            <a:r>
              <a:rPr lang="en-GB" altLang="en-US" sz="2800" dirty="0" smtClean="0">
                <a:cs typeface="Arial" panose="020B0604020202020204" pitchFamily="34" charset="0"/>
              </a:rPr>
              <a:t>Non-compliance;</a:t>
            </a:r>
          </a:p>
          <a:p>
            <a:pPr marL="0" indent="0">
              <a:defRPr/>
            </a:pPr>
            <a:r>
              <a:rPr lang="en-GB" altLang="en-US" sz="2800" dirty="0" smtClean="0">
                <a:cs typeface="Arial" panose="020B0604020202020204" pitchFamily="34" charset="0"/>
              </a:rPr>
              <a:t>*Glasgow Caledonian, </a:t>
            </a:r>
            <a:r>
              <a:rPr lang="en-GB" altLang="en-US" sz="2800" dirty="0" err="1" smtClean="0">
                <a:cs typeface="Arial" panose="020B0604020202020204" pitchFamily="34" charset="0"/>
              </a:rPr>
              <a:t>Teeside</a:t>
            </a:r>
            <a:r>
              <a:rPr lang="en-GB" altLang="en-US" sz="2800" dirty="0" smtClean="0">
                <a:cs typeface="Arial" panose="020B0604020202020204" pitchFamily="34" charset="0"/>
              </a:rPr>
              <a:t>, London Met, Uni. of West London &amp; Bedfordshire</a:t>
            </a:r>
          </a:p>
          <a:p>
            <a:pPr marL="457200" indent="-457200">
              <a:buFontTx/>
              <a:buChar char="-"/>
              <a:defRPr/>
            </a:pPr>
            <a:r>
              <a:rPr lang="en-GB" altLang="en-US" sz="2800" dirty="0" smtClean="0">
                <a:cs typeface="Arial" panose="020B0604020202020204" pitchFamily="34" charset="0"/>
              </a:rPr>
              <a:t>April 2011: 2,380 sponsors </a:t>
            </a:r>
          </a:p>
          <a:p>
            <a:pPr marL="457200" indent="-457200">
              <a:buFontTx/>
              <a:buChar char="-"/>
              <a:defRPr/>
            </a:pPr>
            <a:r>
              <a:rPr lang="en-GB" altLang="en-US" sz="2800" dirty="0" smtClean="0">
                <a:cs typeface="Arial" panose="020B0604020202020204" pitchFamily="34" charset="0"/>
              </a:rPr>
              <a:t>April 2016, 1,383</a:t>
            </a:r>
          </a:p>
          <a:p>
            <a:pPr marL="0" indent="0">
              <a:defRPr/>
            </a:pPr>
            <a:endParaRPr lang="en-GB" altLang="en-US" sz="2600" dirty="0" smtClean="0"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n-GB" altLang="en-US" sz="2400" dirty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the end.</a:t>
            </a:r>
          </a:p>
          <a:p>
            <a:endParaRPr lang="en-GB" dirty="0"/>
          </a:p>
        </p:txBody>
      </p:sp>
      <p:pic>
        <p:nvPicPr>
          <p:cNvPr id="3" name="Picture 4" descr="buildings 2010 0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5" r="5003" b="11017"/>
          <a:stretch>
            <a:fillRect/>
          </a:stretch>
        </p:blipFill>
        <p:spPr bwMode="auto">
          <a:xfrm>
            <a:off x="-1" y="0"/>
            <a:ext cx="457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68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520" y="1412776"/>
            <a:ext cx="8640960" cy="4752528"/>
          </a:xfrm>
        </p:spPr>
        <p:txBody>
          <a:bodyPr/>
          <a:lstStyle/>
          <a:p>
            <a:r>
              <a:rPr lang="en-GB" altLang="en-US" u="sng" dirty="0"/>
              <a:t>Monitor student </a:t>
            </a:r>
            <a:r>
              <a:rPr lang="en-GB" altLang="en-US" b="1" u="sng" dirty="0"/>
              <a:t>engagement</a:t>
            </a:r>
            <a:endParaRPr lang="en-GB" altLang="en-US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 smtClean="0"/>
              <a:t>Identify 10 </a:t>
            </a:r>
            <a:r>
              <a:rPr lang="en-GB" altLang="en-US" dirty="0"/>
              <a:t>“contact points” during an academic year (supervisory meetings, annual progress review, viva </a:t>
            </a:r>
            <a:r>
              <a:rPr lang="en-GB" altLang="en-US" dirty="0" err="1"/>
              <a:t>etc</a:t>
            </a:r>
            <a:r>
              <a:rPr lang="en-GB" altLang="en-US" dirty="0"/>
              <a:t>)</a:t>
            </a:r>
          </a:p>
          <a:p>
            <a:r>
              <a:rPr lang="en-GB" altLang="en-US" u="sng" dirty="0" smtClean="0"/>
              <a:t>Changes to a student’s circumstances</a:t>
            </a:r>
            <a:endParaRPr lang="en-GB" altLang="en-US" b="1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 smtClean="0"/>
              <a:t>Non-registration/delayed start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 smtClean="0"/>
              <a:t>Withdrawal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 smtClean="0"/>
              <a:t>Research </a:t>
            </a:r>
            <a:r>
              <a:rPr lang="en-GB" altLang="en-US" dirty="0" err="1"/>
              <a:t>furth</a:t>
            </a:r>
            <a:r>
              <a:rPr lang="en-GB" altLang="en-US" dirty="0"/>
              <a:t> of </a:t>
            </a:r>
            <a:r>
              <a:rPr lang="en-GB" altLang="en-US" dirty="0" smtClean="0"/>
              <a:t>Glasgow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b="0" dirty="0" smtClean="0"/>
              <a:t>Registry </a:t>
            </a:r>
            <a:r>
              <a:rPr lang="en-GB" altLang="en-US" b="0" dirty="0"/>
              <a:t>update UKVI of a change to study </a:t>
            </a:r>
            <a:r>
              <a:rPr lang="en-GB" altLang="en-US" b="0" dirty="0" smtClean="0"/>
              <a:t>location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 smtClean="0"/>
              <a:t>Approved </a:t>
            </a:r>
            <a:r>
              <a:rPr lang="en-GB" altLang="en-US" dirty="0"/>
              <a:t>absence or suspension of </a:t>
            </a:r>
            <a:r>
              <a:rPr lang="en-GB" altLang="en-US" dirty="0" smtClean="0"/>
              <a:t>studies</a:t>
            </a:r>
          </a:p>
          <a:p>
            <a:pPr marL="0" indent="0"/>
            <a:r>
              <a:rPr lang="en-GB" altLang="en-US" b="0" dirty="0" smtClean="0"/>
              <a:t>	- </a:t>
            </a:r>
            <a:r>
              <a:rPr lang="en-GB" altLang="en-US" sz="1800" b="0" dirty="0" smtClean="0"/>
              <a:t>Continue </a:t>
            </a:r>
            <a:r>
              <a:rPr lang="en-GB" altLang="en-US" sz="1800" b="0" dirty="0"/>
              <a:t>visa sponsorship for absences of up to 60 </a:t>
            </a:r>
            <a:r>
              <a:rPr lang="en-GB" altLang="en-US" sz="1800" b="0" dirty="0" smtClean="0"/>
              <a:t>days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 smtClean="0"/>
              <a:t>Intention </a:t>
            </a:r>
            <a:r>
              <a:rPr lang="en-GB" altLang="en-US" dirty="0"/>
              <a:t>to submit  </a:t>
            </a:r>
            <a:r>
              <a:rPr lang="en-GB" altLang="en-US" sz="1800" dirty="0"/>
              <a:t>(submission &amp; estimated viva dates used for visa extensions</a:t>
            </a:r>
            <a:r>
              <a:rPr lang="en-GB" altLang="en-US" dirty="0"/>
              <a:t>)</a:t>
            </a:r>
          </a:p>
          <a:p>
            <a:pPr marL="0" indent="0"/>
            <a:endParaRPr lang="en-GB" sz="18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What are our sponsor duties?</a:t>
            </a:r>
            <a:endParaRPr lang="en-GB" sz="3600" dirty="0">
              <a:solidFill>
                <a:schemeClr val="bg1"/>
              </a:solidFill>
            </a:endParaRPr>
          </a:p>
          <a:p>
            <a:pPr algn="ctr"/>
            <a:endParaRPr lang="en-GB" sz="3600" b="0" dirty="0"/>
          </a:p>
        </p:txBody>
      </p:sp>
    </p:spTree>
    <p:extLst>
      <p:ext uri="{BB962C8B-B14F-4D97-AF65-F5344CB8AC3E}">
        <p14:creationId xmlns:p14="http://schemas.microsoft.com/office/powerpoint/2010/main" val="333481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520" y="1124744"/>
            <a:ext cx="8640960" cy="5256584"/>
          </a:xfrm>
        </p:spPr>
        <p:txBody>
          <a:bodyPr/>
          <a:lstStyle/>
          <a:p>
            <a:pPr>
              <a:defRPr/>
            </a:pPr>
            <a:r>
              <a:rPr lang="en-GB" altLang="en-US" b="1" dirty="0" smtClean="0"/>
              <a:t>Tier 4 (Doctorate Extension Scheme)</a:t>
            </a:r>
          </a:p>
          <a:p>
            <a:pPr>
              <a:buFontTx/>
              <a:buChar char="-"/>
              <a:defRPr/>
            </a:pPr>
            <a:r>
              <a:rPr lang="en-GB" altLang="en-US" dirty="0" smtClean="0"/>
              <a:t>Introduced in April 2013. UofG uptake:</a:t>
            </a:r>
          </a:p>
          <a:p>
            <a:pPr lvl="1">
              <a:buFontTx/>
              <a:buChar char="-"/>
              <a:defRPr/>
            </a:pPr>
            <a:r>
              <a:rPr lang="en-GB" altLang="en-US" dirty="0"/>
              <a:t> </a:t>
            </a:r>
            <a:r>
              <a:rPr lang="en-GB" altLang="en-US" dirty="0" smtClean="0"/>
              <a:t>Arts: 6</a:t>
            </a:r>
          </a:p>
          <a:p>
            <a:pPr lvl="1">
              <a:buFontTx/>
              <a:buChar char="-"/>
              <a:defRPr/>
            </a:pPr>
            <a:r>
              <a:rPr lang="en-GB" altLang="en-US" dirty="0"/>
              <a:t> </a:t>
            </a:r>
            <a:r>
              <a:rPr lang="en-GB" altLang="en-US" dirty="0" smtClean="0"/>
              <a:t>MVLS: 17</a:t>
            </a:r>
          </a:p>
          <a:p>
            <a:pPr lvl="1">
              <a:buFontTx/>
              <a:buChar char="-"/>
              <a:defRPr/>
            </a:pPr>
            <a:r>
              <a:rPr lang="en-GB" altLang="en-US" dirty="0"/>
              <a:t> </a:t>
            </a:r>
            <a:r>
              <a:rPr lang="en-GB" altLang="en-US" dirty="0" smtClean="0"/>
              <a:t>S&amp;E: 10</a:t>
            </a:r>
          </a:p>
          <a:p>
            <a:pPr lvl="1">
              <a:buFontTx/>
              <a:buChar char="-"/>
              <a:defRPr/>
            </a:pPr>
            <a:r>
              <a:rPr lang="en-GB" altLang="en-US" dirty="0"/>
              <a:t> </a:t>
            </a:r>
            <a:r>
              <a:rPr lang="en-GB" altLang="en-US" dirty="0" err="1" smtClean="0"/>
              <a:t>SocSci</a:t>
            </a:r>
            <a:r>
              <a:rPr lang="en-GB" altLang="en-US" dirty="0" smtClean="0"/>
              <a:t>: 7</a:t>
            </a:r>
          </a:p>
          <a:p>
            <a:pPr>
              <a:defRPr/>
            </a:pPr>
            <a:r>
              <a:rPr lang="en-GB" altLang="en-US" b="1" dirty="0" smtClean="0"/>
              <a:t>Immigration </a:t>
            </a:r>
            <a:r>
              <a:rPr lang="en-GB" altLang="en-US" b="1" dirty="0"/>
              <a:t>Act 2014</a:t>
            </a:r>
            <a:endParaRPr lang="en-GB" altLang="en-US" dirty="0"/>
          </a:p>
          <a:p>
            <a:pPr>
              <a:buFontTx/>
              <a:buChar char="-"/>
              <a:defRPr/>
            </a:pPr>
            <a:r>
              <a:rPr lang="en-GB" altLang="en-US" dirty="0"/>
              <a:t>Removal of Right of Appeal, introduced the Immigration Health Surcharge and Residential Landlord Checks</a:t>
            </a:r>
          </a:p>
          <a:p>
            <a:pPr>
              <a:defRPr/>
            </a:pPr>
            <a:r>
              <a:rPr lang="en-GB" altLang="en-US" b="1" dirty="0"/>
              <a:t>Biometric Residence Permits – March to July 2015</a:t>
            </a:r>
            <a:endParaRPr lang="en-GB" altLang="en-US" dirty="0"/>
          </a:p>
          <a:p>
            <a:pPr>
              <a:buFontTx/>
              <a:buChar char="-"/>
              <a:defRPr/>
            </a:pPr>
            <a:r>
              <a:rPr lang="en-GB" altLang="en-US" dirty="0"/>
              <a:t>Introduction of BRPs for Leave to Enter </a:t>
            </a:r>
            <a:r>
              <a:rPr lang="en-GB" altLang="en-US" dirty="0" smtClean="0"/>
              <a:t>applications</a:t>
            </a:r>
          </a:p>
          <a:p>
            <a:r>
              <a:rPr lang="en-GB" altLang="en-US" b="1" dirty="0"/>
              <a:t>Extending a student visa - November 2015</a:t>
            </a:r>
          </a:p>
          <a:p>
            <a:pPr lvl="1"/>
            <a:r>
              <a:rPr lang="en-GB" altLang="en-US" dirty="0"/>
              <a:t>Removal of established presence</a:t>
            </a:r>
          </a:p>
          <a:p>
            <a:pPr lvl="2"/>
            <a:r>
              <a:rPr lang="en-GB" altLang="en-US" b="0" dirty="0"/>
              <a:t>&lt; 12/11/2015: </a:t>
            </a:r>
            <a:r>
              <a:rPr lang="en-GB" altLang="en-US" dirty="0"/>
              <a:t>£1,640 </a:t>
            </a:r>
            <a:r>
              <a:rPr lang="en-GB" altLang="en-US" b="0" dirty="0"/>
              <a:t>required </a:t>
            </a:r>
          </a:p>
          <a:p>
            <a:pPr lvl="2"/>
            <a:r>
              <a:rPr lang="en-GB" altLang="en-US" b="0" dirty="0"/>
              <a:t>&gt; 12/11/2015: typically </a:t>
            </a:r>
            <a:r>
              <a:rPr lang="en-GB" altLang="en-US" dirty="0"/>
              <a:t>£9,135 </a:t>
            </a:r>
            <a:r>
              <a:rPr lang="en-GB" altLang="en-US" b="0" dirty="0"/>
              <a:t>required</a:t>
            </a:r>
          </a:p>
          <a:p>
            <a:pPr>
              <a:buFontTx/>
              <a:buChar char="-"/>
              <a:defRPr/>
            </a:pPr>
            <a:endParaRPr lang="en-GB" altLang="en-US" dirty="0"/>
          </a:p>
          <a:p>
            <a:pPr marL="0" indent="0"/>
            <a:endParaRPr lang="en-GB" sz="18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Recent changes</a:t>
            </a:r>
            <a:endParaRPr lang="en-GB" sz="3600" dirty="0">
              <a:solidFill>
                <a:schemeClr val="bg1"/>
              </a:solidFill>
            </a:endParaRPr>
          </a:p>
          <a:p>
            <a:pPr algn="ctr"/>
            <a:endParaRPr lang="en-GB" sz="3600" b="0" dirty="0"/>
          </a:p>
        </p:txBody>
      </p:sp>
    </p:spTree>
    <p:extLst>
      <p:ext uri="{BB962C8B-B14F-4D97-AF65-F5344CB8AC3E}">
        <p14:creationId xmlns:p14="http://schemas.microsoft.com/office/powerpoint/2010/main" val="221453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60031" y="332656"/>
            <a:ext cx="4032449" cy="6264696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altLang="en-US" sz="2800" u="sng" dirty="0" smtClean="0">
                <a:cs typeface="Arial" panose="020B0604020202020204" pitchFamily="34" charset="0"/>
              </a:rPr>
              <a:t>Work placements</a:t>
            </a:r>
            <a:r>
              <a:rPr lang="en-GB" altLang="en-US" sz="2800" dirty="0" smtClean="0">
                <a:cs typeface="Arial" panose="020B0604020202020204" pitchFamily="34" charset="0"/>
              </a:rPr>
              <a:t>:</a:t>
            </a:r>
          </a:p>
          <a:p>
            <a:r>
              <a:rPr lang="en-GB" altLang="en-US" sz="2800" dirty="0"/>
              <a:t>Tier 4 students can undertake a work placement, </a:t>
            </a:r>
            <a:r>
              <a:rPr lang="en-GB" altLang="en-US" sz="2800" dirty="0" smtClean="0"/>
              <a:t>provided </a:t>
            </a:r>
            <a:r>
              <a:rPr lang="en-GB" altLang="en-US" sz="2800" dirty="0"/>
              <a:t>it is an </a:t>
            </a:r>
            <a:r>
              <a:rPr lang="en-GB" altLang="en-US" sz="2800" dirty="0" smtClean="0"/>
              <a:t>“</a:t>
            </a:r>
            <a:r>
              <a:rPr lang="en-GB" altLang="en-US" sz="2800" i="1" dirty="0" smtClean="0"/>
              <a:t>integral </a:t>
            </a:r>
            <a:r>
              <a:rPr lang="en-GB" altLang="en-US" sz="2800" i="1" dirty="0"/>
              <a:t>and assessed part of the </a:t>
            </a:r>
            <a:r>
              <a:rPr lang="en-GB" altLang="en-US" sz="2800" i="1" dirty="0" smtClean="0"/>
              <a:t>course”</a:t>
            </a:r>
            <a:endParaRPr lang="en-GB" altLang="en-US" sz="2800" dirty="0"/>
          </a:p>
          <a:p>
            <a:r>
              <a:rPr lang="en-GB" altLang="en-US" sz="2800" dirty="0"/>
              <a:t>If neither integral nor assessed, the 20-hours p/w work limit would </a:t>
            </a:r>
            <a:r>
              <a:rPr lang="en-GB" altLang="en-US" sz="2800" dirty="0" smtClean="0"/>
              <a:t>apply</a:t>
            </a:r>
            <a:r>
              <a:rPr lang="en-GB" alt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 end.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8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520" y="1124744"/>
            <a:ext cx="8640960" cy="5256584"/>
          </a:xfrm>
        </p:spPr>
        <p:txBody>
          <a:bodyPr/>
          <a:lstStyle/>
          <a:p>
            <a:pPr>
              <a:defRPr/>
            </a:pPr>
            <a:r>
              <a:rPr lang="en-GB" altLang="en-US" b="1" dirty="0"/>
              <a:t>Tier 4 Compliance</a:t>
            </a:r>
          </a:p>
          <a:p>
            <a:pPr lvl="1">
              <a:defRPr/>
            </a:pPr>
            <a:r>
              <a:rPr lang="en-GB" altLang="en-US" dirty="0"/>
              <a:t>Registry, Fraser Building</a:t>
            </a:r>
          </a:p>
          <a:p>
            <a:pPr lvl="1">
              <a:defRPr/>
            </a:pPr>
            <a:r>
              <a:rPr lang="en-GB" altLang="en-US" dirty="0"/>
              <a:t>Tel: 0141 330 7139</a:t>
            </a:r>
          </a:p>
          <a:p>
            <a:pPr lvl="1">
              <a:defRPr/>
            </a:pPr>
            <a:r>
              <a:rPr lang="en-GB" altLang="en-US" dirty="0"/>
              <a:t>Email: tier4compliance@glasgow.ac.uk </a:t>
            </a:r>
          </a:p>
          <a:p>
            <a:pPr lvl="1">
              <a:defRPr/>
            </a:pPr>
            <a:r>
              <a:rPr lang="en-GB" altLang="en-US" dirty="0"/>
              <a:t>Web: www.gla.ac.uk/services/registry/staff/tier4/ </a:t>
            </a:r>
          </a:p>
          <a:p>
            <a:pPr>
              <a:buFontTx/>
              <a:buChar char="-"/>
              <a:defRPr/>
            </a:pPr>
            <a:endParaRPr lang="en-GB" altLang="en-US" dirty="0"/>
          </a:p>
          <a:p>
            <a:pPr>
              <a:defRPr/>
            </a:pPr>
            <a:r>
              <a:rPr lang="en-GB" altLang="en-US" b="1" dirty="0"/>
              <a:t>International Student Support</a:t>
            </a:r>
            <a:endParaRPr lang="en-GB" altLang="en-US" dirty="0"/>
          </a:p>
          <a:p>
            <a:pPr lvl="1">
              <a:defRPr/>
            </a:pPr>
            <a:r>
              <a:rPr lang="en-GB" altLang="en-US" dirty="0"/>
              <a:t>Student Services, Fraser Building</a:t>
            </a:r>
          </a:p>
          <a:p>
            <a:pPr lvl="1">
              <a:defRPr/>
            </a:pPr>
            <a:r>
              <a:rPr lang="en-GB" altLang="en-US" dirty="0"/>
              <a:t>Tel: 0141 330 2912</a:t>
            </a:r>
          </a:p>
          <a:p>
            <a:pPr lvl="1">
              <a:defRPr/>
            </a:pPr>
            <a:r>
              <a:rPr lang="en-GB" altLang="en-US" dirty="0"/>
              <a:t>Email: internationalstudentsupport@glasgow.ac.uk </a:t>
            </a:r>
          </a:p>
          <a:p>
            <a:pPr lvl="1">
              <a:defRPr/>
            </a:pPr>
            <a:r>
              <a:rPr lang="en-GB" altLang="en-US" dirty="0"/>
              <a:t>Web: www.gla.ac.uk/international/support/ </a:t>
            </a:r>
          </a:p>
          <a:p>
            <a:pPr marL="0" indent="0"/>
            <a:endParaRPr lang="en-GB" sz="18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University contacts</a:t>
            </a:r>
            <a:endParaRPr lang="en-GB" sz="3600" dirty="0">
              <a:solidFill>
                <a:schemeClr val="bg1"/>
              </a:solidFill>
            </a:endParaRPr>
          </a:p>
          <a:p>
            <a:pPr algn="ctr"/>
            <a:endParaRPr lang="en-GB" sz="3600" b="0" dirty="0"/>
          </a:p>
        </p:txBody>
      </p:sp>
    </p:spTree>
    <p:extLst>
      <p:ext uri="{BB962C8B-B14F-4D97-AF65-F5344CB8AC3E}">
        <p14:creationId xmlns:p14="http://schemas.microsoft.com/office/powerpoint/2010/main" val="5836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a_418369_en">
  <a:themeElements>
    <a:clrScheme name="University colours">
      <a:dk1>
        <a:srgbClr val="002542"/>
      </a:dk1>
      <a:lt1>
        <a:srgbClr val="FFFFFE"/>
      </a:lt1>
      <a:dk2>
        <a:srgbClr val="354047"/>
      </a:dk2>
      <a:lt2>
        <a:srgbClr val="C54520"/>
      </a:lt2>
      <a:accent1>
        <a:srgbClr val="63548B"/>
      </a:accent1>
      <a:accent2>
        <a:srgbClr val="8D0C64"/>
      </a:accent2>
      <a:accent3>
        <a:srgbClr val="CF1C20"/>
      </a:accent3>
      <a:accent4>
        <a:srgbClr val="4B3B7D"/>
      </a:accent4>
      <a:accent5>
        <a:srgbClr val="003824"/>
      </a:accent5>
      <a:accent6>
        <a:srgbClr val="500B29"/>
      </a:accent6>
      <a:hlink>
        <a:srgbClr val="584B3D"/>
      </a:hlink>
      <a:folHlink>
        <a:srgbClr val="0068A9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media_418369_en</Template>
  <TotalTime>5525</TotalTime>
  <Words>287</Words>
  <Application>Microsoft Office PowerPoint</Application>
  <PresentationFormat>On-screen Show (4:3)</PresentationFormat>
  <Paragraphs>54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media_418369_en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Glasgow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jc290w</dc:creator>
  <cp:lastModifiedBy>Chris Buckland</cp:lastModifiedBy>
  <cp:revision>168</cp:revision>
  <cp:lastPrinted>2016-03-29T08:23:52Z</cp:lastPrinted>
  <dcterms:created xsi:type="dcterms:W3CDTF">2016-01-07T10:15:18Z</dcterms:created>
  <dcterms:modified xsi:type="dcterms:W3CDTF">2016-04-18T13:11:08Z</dcterms:modified>
</cp:coreProperties>
</file>