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8" r:id="rId6"/>
    <p:sldId id="266" r:id="rId7"/>
    <p:sldId id="275" r:id="rId8"/>
    <p:sldId id="277" r:id="rId9"/>
    <p:sldId id="263" r:id="rId10"/>
    <p:sldId id="264" r:id="rId11"/>
    <p:sldId id="27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5" autoAdjust="0"/>
    <p:restoredTop sz="94660"/>
  </p:normalViewPr>
  <p:slideViewPr>
    <p:cSldViewPr>
      <p:cViewPr varScale="1">
        <p:scale>
          <a:sx n="82" d="100"/>
          <a:sy n="82" d="100"/>
        </p:scale>
        <p:origin x="-10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13BB5-D361-4444-AABF-994A79219D23}" type="datetimeFigureOut">
              <a:rPr lang="en-GB" smtClean="0"/>
              <a:pPr/>
              <a:t>27/10/2014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57FF6-1C39-49FF-855C-119CB23E4EE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395536" y="3789040"/>
            <a:ext cx="828092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meteorite NWA 817 as representative of a Martian crust: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secondary minerals can tell us about the </a:t>
            </a:r>
            <a:r>
              <a:rPr kumimoji="0" lang="en-GB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physico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-chemical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conditions in Mars subsurface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552" y="5589240"/>
            <a:ext cx="6400800" cy="1224136"/>
          </a:xfrm>
        </p:spPr>
        <p:txBody>
          <a:bodyPr/>
          <a:lstStyle/>
          <a:p>
            <a:pPr algn="ctr">
              <a:spcBef>
                <a:spcPct val="0"/>
              </a:spcBef>
              <a:buClrTx/>
            </a:pPr>
            <a:r>
              <a:rPr lang="en-GB" dirty="0" smtClean="0">
                <a:ea typeface="Calibri" pitchFamily="34" charset="0"/>
                <a:cs typeface="Arial" charset="0"/>
              </a:rPr>
              <a:t>Helene Breton</a:t>
            </a:r>
            <a:endParaRPr lang="en-GB" sz="1400" b="0" dirty="0" smtClean="0">
              <a:ea typeface="Calibri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ClrTx/>
            </a:pPr>
            <a:r>
              <a:rPr lang="en-GB" sz="1400" b="0" dirty="0" smtClean="0">
                <a:ea typeface="Calibri" pitchFamily="34" charset="0"/>
                <a:cs typeface="Arial" charset="0"/>
              </a:rPr>
              <a:t>School of Geographical and Earth Sciences, University of Glasgow</a:t>
            </a:r>
            <a:endParaRPr lang="en-GB" sz="2000" b="0" dirty="0" smtClean="0">
              <a:ea typeface="Calibri" pitchFamily="34" charset="0"/>
              <a:cs typeface="Arial" charset="0"/>
            </a:endParaRPr>
          </a:p>
          <a:p>
            <a:pPr algn="ctr" eaLnBrk="1" hangingPunct="1"/>
            <a:r>
              <a:rPr lang="en-GB" sz="1800" b="0" dirty="0" smtClean="0"/>
              <a:t>2</a:t>
            </a:r>
            <a:r>
              <a:rPr lang="en-GB" sz="1800" b="0" baseline="30000" dirty="0" smtClean="0"/>
              <a:t>d</a:t>
            </a:r>
            <a:r>
              <a:rPr lang="en-GB" sz="1800" b="0" dirty="0" smtClean="0">
                <a:cs typeface="Arial" charset="0"/>
              </a:rPr>
              <a:t> y</a:t>
            </a:r>
            <a:r>
              <a:rPr lang="en-GB" sz="1800" b="0" dirty="0" smtClean="0">
                <a:ea typeface="Calibri" pitchFamily="34" charset="0"/>
                <a:cs typeface="Arial" charset="0"/>
              </a:rPr>
              <a:t>ear PhD student</a:t>
            </a:r>
          </a:p>
          <a:p>
            <a:pPr algn="ctr" eaLnBrk="1" hangingPunct="1"/>
            <a:endParaRPr lang="en-GB" sz="2000" b="0" dirty="0" smtClean="0">
              <a:ea typeface="Calibri" pitchFamily="34" charset="0"/>
              <a:cs typeface="Arial" charset="0"/>
            </a:endParaRPr>
          </a:p>
          <a:p>
            <a:pPr algn="ctr" eaLnBrk="1" hangingPunct="1"/>
            <a:endParaRPr lang="en-GB" sz="2000" dirty="0" smtClean="0">
              <a:ea typeface="Calibri" pitchFamily="34" charset="0"/>
              <a:cs typeface="Arial" charset="0"/>
            </a:endParaRPr>
          </a:p>
          <a:p>
            <a:pPr algn="ctr" eaLnBrk="1" hangingPunct="1"/>
            <a:endParaRPr lang="en-GB" sz="2000" dirty="0" smtClean="0">
              <a:ea typeface="Calibri" pitchFamily="34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27784" y="116632"/>
            <a:ext cx="3816424" cy="3352928"/>
            <a:chOff x="176270" y="1612894"/>
            <a:chExt cx="2413249" cy="2058982"/>
          </a:xfrm>
        </p:grpSpPr>
        <p:pic>
          <p:nvPicPr>
            <p:cNvPr id="7" name="Picture 2" descr="C:\Users\Helene\AppData\Local\Microsoft\Windows\Temporary Internet Files\Content.IE5\VKNO32TS\red33.tif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176270" y="1612894"/>
              <a:ext cx="2367716" cy="205478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1420324" y="3482875"/>
              <a:ext cx="1169195" cy="189001"/>
            </a:xfrm>
            <a:prstGeom prst="rect">
              <a:avLst/>
            </a:prstGeom>
            <a:noFill/>
            <a:ln w="12700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400" b="0" i="1" u="none" strike="noStrike" kern="1200" cap="none" spc="0" baseline="0" dirty="0">
                  <a:solidFill>
                    <a:schemeClr val="accent6">
                      <a:lumMod val="20000"/>
                      <a:lumOff val="80000"/>
                    </a:schemeClr>
                  </a:solidFill>
                  <a:uFillTx/>
                  <a:latin typeface="Calibri"/>
                  <a:ea typeface=""/>
                  <a:cs typeface=""/>
                </a:rPr>
                <a:t>Painting by Don Davis</a:t>
              </a:r>
              <a:endParaRPr lang="fr-FR" sz="1400" b="0" i="0" u="none" strike="noStrike" kern="1200" cap="none" spc="0" baseline="0" dirty="0">
                <a:solidFill>
                  <a:schemeClr val="accent6">
                    <a:lumMod val="20000"/>
                    <a:lumOff val="80000"/>
                  </a:schemeClr>
                </a:solidFill>
                <a:uFillTx/>
                <a:latin typeface="Calibri"/>
                <a:ea typeface=""/>
                <a:cs typeface="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547664" y="620688"/>
            <a:ext cx="6048672" cy="5040560"/>
            <a:chOff x="16514040" y="24047561"/>
            <a:chExt cx="7714545" cy="5599256"/>
          </a:xfrm>
        </p:grpSpPr>
        <p:grpSp>
          <p:nvGrpSpPr>
            <p:cNvPr id="5" name="Group 120"/>
            <p:cNvGrpSpPr/>
            <p:nvPr/>
          </p:nvGrpSpPr>
          <p:grpSpPr>
            <a:xfrm>
              <a:off x="16514040" y="24047561"/>
              <a:ext cx="7714545" cy="5599256"/>
              <a:chOff x="16514040" y="24047561"/>
              <a:chExt cx="7714545" cy="5599256"/>
            </a:xfrm>
          </p:grpSpPr>
          <p:pic>
            <p:nvPicPr>
              <p:cNvPr id="8" name="Picture 2" descr="C:\Users\2105656B\Desktop\Analyses\Helene_Quanta.2\NWA 817\NWA817\NWA 817.unknown\NWA 817_001.tif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t="14039" b="6804"/>
              <a:stretch/>
            </p:blipFill>
            <p:spPr bwMode="auto">
              <a:xfrm>
                <a:off x="16514040" y="24047561"/>
                <a:ext cx="7474059" cy="5599256"/>
              </a:xfrm>
              <a:prstGeom prst="rect">
                <a:avLst/>
              </a:prstGeom>
              <a:noFill/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18120578" y="28205937"/>
                <a:ext cx="1161117" cy="88311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9228295" y="28011166"/>
                <a:ext cx="2149599" cy="495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chemeClr val="tx2"/>
                    </a:solidFill>
                  </a:rPr>
                  <a:t>Calcite veins</a:t>
                </a:r>
                <a:endParaRPr lang="en-GB" sz="20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21473390" y="25085587"/>
                <a:ext cx="574680" cy="0"/>
              </a:xfrm>
              <a:prstGeom prst="straightConnector1">
                <a:avLst/>
              </a:prstGeom>
              <a:ln w="28575">
                <a:solidFill>
                  <a:schemeClr val="accent4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17975538" y="24653363"/>
                <a:ext cx="3551679" cy="786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</a:rPr>
                  <a:t>Fragment of olivine </a:t>
                </a:r>
                <a:r>
                  <a:rPr lang="en-GB" sz="2000" b="1" dirty="0" smtClean="0">
                    <a:solidFill>
                      <a:schemeClr val="accent4"/>
                    </a:solidFill>
                  </a:rPr>
                  <a:t>with </a:t>
                </a:r>
                <a:r>
                  <a:rPr lang="en-GB" sz="2000" b="1" dirty="0" smtClean="0">
                    <a:solidFill>
                      <a:schemeClr val="accent4"/>
                    </a:solidFill>
                  </a:rPr>
                  <a:t>alteration products</a:t>
                </a:r>
                <a:endParaRPr lang="en-GB" sz="2000" b="1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707133" y="24437116"/>
                <a:ext cx="1521452" cy="991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6"/>
                    </a:solidFill>
                  </a:rPr>
                  <a:t>Fusion crust</a:t>
                </a:r>
                <a:endParaRPr lang="en-GB" sz="2000" b="1" dirty="0">
                  <a:solidFill>
                    <a:schemeClr val="accent6"/>
                  </a:solidFill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16719761" y="29539974"/>
              <a:ext cx="2773589" cy="1767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7307227" y="29068377"/>
              <a:ext cx="105830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200 µm</a:t>
              </a:r>
              <a:endParaRPr lang="en-GB" sz="2000" b="1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3528" y="5661248"/>
            <a:ext cx="85689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rgbClr val="FFC000"/>
                </a:solidFill>
              </a:rPr>
              <a:t>Martian alteration products</a:t>
            </a:r>
            <a:r>
              <a:rPr lang="en-US" sz="2400" dirty="0" smtClean="0">
                <a:solidFill>
                  <a:srgbClr val="FFC000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</a:t>
            </a:r>
            <a:r>
              <a:rPr lang="en-US" sz="2400" dirty="0" err="1" smtClean="0">
                <a:solidFill>
                  <a:schemeClr val="bg1"/>
                </a:solidFill>
              </a:rPr>
              <a:t>hyllosilicate</a:t>
            </a:r>
            <a:r>
              <a:rPr lang="en-US" sz="2400" dirty="0" smtClean="0">
                <a:solidFill>
                  <a:schemeClr val="bg1"/>
                </a:solidFill>
              </a:rPr>
              <a:t> + </a:t>
            </a:r>
            <a:r>
              <a:rPr lang="en-US" sz="2400" dirty="0" err="1" smtClean="0">
                <a:solidFill>
                  <a:schemeClr val="bg1"/>
                </a:solidFill>
              </a:rPr>
              <a:t>Mn</a:t>
            </a:r>
            <a:r>
              <a:rPr lang="en-US" sz="2400" dirty="0" smtClean="0">
                <a:solidFill>
                  <a:schemeClr val="bg1"/>
                </a:solidFill>
              </a:rPr>
              <a:t>-rich carbonates</a:t>
            </a:r>
          </a:p>
          <a:p>
            <a:pPr algn="ctr">
              <a:buFont typeface="Wingdings" pitchFamily="2" charset="2"/>
              <a:buChar char="Ø"/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rgbClr val="FFC000"/>
                </a:solidFill>
              </a:rPr>
              <a:t>Terrestrial alteration product</a:t>
            </a:r>
            <a:r>
              <a:rPr lang="en-US" sz="2400" dirty="0" smtClean="0">
                <a:solidFill>
                  <a:srgbClr val="FFC000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alcite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04534" y="36004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rgbClr val="C00000"/>
                </a:solidFill>
              </a:rPr>
              <a:t>Martian </a:t>
            </a:r>
            <a:r>
              <a:rPr lang="en-GB" sz="4000" i="1" dirty="0" smtClean="0">
                <a:solidFill>
                  <a:srgbClr val="C00000"/>
                </a:solidFill>
              </a:rPr>
              <a:t>vs.</a:t>
            </a:r>
            <a:r>
              <a:rPr lang="en-GB" sz="4000" dirty="0" smtClean="0">
                <a:solidFill>
                  <a:srgbClr val="C00000"/>
                </a:solidFill>
              </a:rPr>
              <a:t> Terrestrial</a:t>
            </a:r>
            <a:r>
              <a:rPr lang="en-GB" sz="3600" kern="0" dirty="0">
                <a:solidFill>
                  <a:schemeClr val="bg1"/>
                </a:solidFill>
              </a:rPr>
              <a:t/>
            </a:r>
            <a:br>
              <a:rPr lang="en-GB" sz="3600" kern="0" dirty="0">
                <a:solidFill>
                  <a:schemeClr val="bg1"/>
                </a:solidFill>
              </a:rPr>
            </a:br>
            <a:endParaRPr lang="en-GB" sz="3600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499992" y="3645024"/>
            <a:ext cx="0" cy="63176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7664" y="899428"/>
            <a:ext cx="102944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SEM/BSE</a:t>
            </a:r>
            <a:endParaRPr lang="en-GB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usev Sunset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23234" y="0"/>
            <a:ext cx="9167234" cy="68754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-90264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C00000"/>
                </a:solidFill>
              </a:rPr>
              <a:t>The geological conditions of weathering </a:t>
            </a:r>
            <a:endParaRPr lang="en-GB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7504" y="1052736"/>
                <a:ext cx="8928992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Font typeface="Wingdings" panose="05000000000000000000" pitchFamily="2" charset="2"/>
                  <a:buChar char="Ø"/>
                </a:pPr>
                <a:r>
                  <a:rPr lang="en-GB" sz="2400" dirty="0" smtClean="0">
                    <a:solidFill>
                      <a:srgbClr val="002060"/>
                    </a:solidFill>
                  </a:rPr>
                  <a:t>During the last billion year, aqueous fluids were present at some point(s) in Mars subsurface </a:t>
                </a:r>
              </a:p>
              <a:p>
                <a:pPr marL="342900" indent="-342900" algn="ctr">
                  <a:buFont typeface="Wingdings" panose="05000000000000000000" pitchFamily="2" charset="2"/>
                  <a:buChar char="Ø"/>
                </a:pPr>
                <a:endParaRPr lang="en-GB" sz="800" dirty="0" smtClean="0">
                  <a:solidFill>
                    <a:srgbClr val="002060"/>
                  </a:solidFill>
                </a:endParaRPr>
              </a:p>
              <a:p>
                <a:pPr marL="342900" indent="-342900" algn="ctr">
                  <a:buFont typeface="Wingdings" panose="05000000000000000000" pitchFamily="2" charset="2"/>
                  <a:buChar char="Ø"/>
                </a:pPr>
                <a:r>
                  <a:rPr lang="en-GB" sz="2400" dirty="0" smtClean="0">
                    <a:solidFill>
                      <a:srgbClr val="002060"/>
                    </a:solidFill>
                  </a:rPr>
                  <a:t>They were probably under-saturated </a:t>
                </a:r>
                <a:r>
                  <a:rPr lang="en-GB" sz="2400" dirty="0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𝐶𝑂</m:t>
                        </m:r>
                      </m:e>
                      <m:sub>
                        <m:r>
                          <a:rPr lang="en-GB" sz="2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GB" sz="2400">
                        <a:solidFill>
                          <a:srgbClr val="002060"/>
                        </a:solidFill>
                        <a:latin typeface="Cambria Math"/>
                      </a:rPr>
                      <m:t>?)</m:t>
                    </m:r>
                  </m:oMath>
                </a14:m>
                <a:r>
                  <a:rPr lang="en-GB" sz="2400" dirty="0">
                    <a:solidFill>
                      <a:srgbClr val="002060"/>
                    </a:solidFill>
                  </a:rPr>
                  <a:t>, </a:t>
                </a:r>
                <a:r>
                  <a:rPr lang="en-GB" sz="2400" dirty="0" smtClean="0">
                    <a:solidFill>
                      <a:srgbClr val="002060"/>
                    </a:solidFill>
                  </a:rPr>
                  <a:t>neutral, </a:t>
                </a:r>
                <a:r>
                  <a:rPr lang="en-GB" sz="2400" dirty="0">
                    <a:solidFill>
                      <a:srgbClr val="002060"/>
                    </a:solidFill>
                  </a:rPr>
                  <a:t>slightly reduced </a:t>
                </a:r>
                <a:r>
                  <a:rPr lang="en-GB" sz="2400" dirty="0" smtClean="0">
                    <a:solidFill>
                      <a:srgbClr val="002060"/>
                    </a:solidFill>
                  </a:rPr>
                  <a:t>and flowing </a:t>
                </a:r>
                <a:r>
                  <a:rPr lang="en-GB" sz="2400" dirty="0">
                    <a:solidFill>
                      <a:srgbClr val="002060"/>
                    </a:solidFill>
                  </a:rPr>
                  <a:t>but </a:t>
                </a:r>
                <a:r>
                  <a:rPr lang="en-GB" sz="2400" dirty="0" smtClean="0">
                    <a:solidFill>
                      <a:srgbClr val="002060"/>
                    </a:solidFill>
                  </a:rPr>
                  <a:t>not present for a long time</a:t>
                </a:r>
                <a:endParaRPr lang="en-GB" sz="2400" dirty="0">
                  <a:solidFill>
                    <a:srgbClr val="002060"/>
                  </a:solidFill>
                </a:endParaRPr>
              </a:p>
              <a:p>
                <a:pPr marL="342900" indent="-342900" algn="ctr">
                  <a:buFont typeface="Wingdings" panose="05000000000000000000" pitchFamily="2" charset="2"/>
                  <a:buChar char="Ø"/>
                </a:pPr>
                <a:endParaRPr lang="en-GB" sz="800" dirty="0" smtClean="0">
                  <a:solidFill>
                    <a:srgbClr val="002060"/>
                  </a:solidFill>
                </a:endParaRPr>
              </a:p>
              <a:p>
                <a:pPr marL="342900" indent="-342900" algn="ctr">
                  <a:buFont typeface="Wingdings" panose="05000000000000000000" pitchFamily="2" charset="2"/>
                  <a:buChar char="Ø"/>
                </a:pPr>
                <a:r>
                  <a:rPr lang="en-GB" sz="2400" dirty="0" smtClean="0">
                    <a:solidFill>
                      <a:srgbClr val="002060"/>
                    </a:solidFill>
                  </a:rPr>
                  <a:t>Carbonates precipitation shows a </a:t>
                </a:r>
                <a:r>
                  <a:rPr lang="en-GB" sz="2400" dirty="0">
                    <a:solidFill>
                      <a:srgbClr val="002060"/>
                    </a:solidFill>
                  </a:rPr>
                  <a:t>change in fluid conditions either local (within olivine veins) or global (different aqueous </a:t>
                </a:r>
                <a:r>
                  <a:rPr lang="en-GB" sz="2400" dirty="0" smtClean="0">
                    <a:solidFill>
                      <a:srgbClr val="002060"/>
                    </a:solidFill>
                  </a:rPr>
                  <a:t>events and water sources)</a:t>
                </a:r>
              </a:p>
              <a:p>
                <a:pPr marL="342900" indent="-342900" algn="ctr">
                  <a:buFont typeface="Wingdings" panose="05000000000000000000" pitchFamily="2" charset="2"/>
                  <a:buChar char="Ø"/>
                </a:pPr>
                <a:endParaRPr lang="en-GB" sz="800" dirty="0">
                  <a:solidFill>
                    <a:schemeClr val="bg1"/>
                  </a:solidFill>
                </a:endParaRPr>
              </a:p>
              <a:p>
                <a:pPr algn="just"/>
                <a:endParaRPr lang="en-GB" sz="800" dirty="0" smtClean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52736"/>
                <a:ext cx="8928992" cy="3170099"/>
              </a:xfrm>
              <a:prstGeom prst="rect">
                <a:avLst/>
              </a:prstGeom>
              <a:blipFill rotWithShape="1">
                <a:blip r:embed="rId3"/>
                <a:stretch>
                  <a:fillRect t="-1538" r="-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39482" y="4131077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Weathering products in the Martian subsurface suggest that acidic weathering was restricted to the surface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96121" y="5805264"/>
            <a:ext cx="2499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i="1" dirty="0" smtClean="0">
                <a:solidFill>
                  <a:schemeClr val="bg1"/>
                </a:solidFill>
              </a:rPr>
              <a:t>Thank you!</a:t>
            </a:r>
            <a:endParaRPr lang="en-GB" sz="4000" i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-23234" y="6516050"/>
            <a:ext cx="9167234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1" i="0" u="none" strike="noStrike" kern="1200" cap="none" spc="0" baseline="0" dirty="0" err="1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Photograph</a:t>
            </a:r>
            <a:r>
              <a:rPr lang="fr-FR" sz="1800" b="1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 of a </a:t>
            </a:r>
            <a:r>
              <a:rPr lang="fr-FR" sz="1800" b="1" i="0" u="none" strike="noStrike" kern="1200" cap="none" spc="0" baseline="0" dirty="0" err="1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Martian</a:t>
            </a:r>
            <a:r>
              <a:rPr lang="fr-FR" sz="1800" b="1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FR" sz="1800" b="1" i="0" u="none" strike="noStrike" kern="1200" cap="none" spc="0" baseline="0" dirty="0" err="1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sunset</a:t>
            </a:r>
            <a:r>
              <a:rPr lang="fr-FR" sz="1800" b="1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FR" sz="1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(Mars </a:t>
            </a:r>
            <a:r>
              <a:rPr lang="fr-FR" sz="1800" b="1" i="0" u="none" strike="noStrike" kern="1200" cap="none" spc="0" baseline="0" dirty="0" err="1" smtClean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Pathfinder</a:t>
            </a:r>
            <a:r>
              <a:rPr lang="fr-FR" sz="1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,</a:t>
            </a:r>
            <a:r>
              <a:rPr lang="fr-FR" sz="1800" b="1" i="0" u="none" strike="noStrike" kern="1200" cap="none" spc="0" dirty="0" smtClean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 </a:t>
            </a:r>
            <a:r>
              <a:rPr lang="fr-FR" sz="1800" b="1" i="0" u="none" strike="noStrike" kern="1200" cap="none" spc="0" dirty="0" err="1" smtClean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c</a:t>
            </a:r>
            <a:r>
              <a:rPr lang="fr-FR" sz="1800" b="1" i="0" u="none" strike="noStrike" kern="1200" cap="none" spc="0" baseline="0" dirty="0" err="1" smtClean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redit</a:t>
            </a:r>
            <a:r>
              <a:rPr lang="fr-FR" sz="1800" b="1" i="0" u="none" strike="noStrike" kern="1200" cap="none" spc="0" baseline="0" dirty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: </a:t>
            </a:r>
            <a:r>
              <a:rPr lang="fr-FR" sz="1800" b="1" i="0" u="none" strike="noStrike" kern="1200" cap="none" spc="0" baseline="0" dirty="0" smtClean="0">
                <a:solidFill>
                  <a:srgbClr val="0070C0"/>
                </a:solidFill>
                <a:uFillTx/>
                <a:latin typeface="Calibri"/>
                <a:ea typeface=""/>
                <a:cs typeface=""/>
              </a:rPr>
              <a:t>NASA)</a:t>
            </a:r>
            <a:endParaRPr lang="fr-FR" sz="1800" b="1" i="0" u="none" strike="noStrike" kern="1200" cap="none" spc="0" baseline="0" dirty="0">
              <a:solidFill>
                <a:srgbClr val="0070C0"/>
              </a:solidFill>
              <a:uFillTx/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92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7416824" cy="1143000"/>
          </a:xfrm>
        </p:spPr>
        <p:txBody>
          <a:bodyPr/>
          <a:lstStyle/>
          <a:p>
            <a:r>
              <a:rPr lang="en-GB" sz="3600" dirty="0" smtClean="0">
                <a:solidFill>
                  <a:srgbClr val="C00000"/>
                </a:solidFill>
              </a:rPr>
              <a:t>North West Africa 817</a:t>
            </a:r>
            <a:endParaRPr lang="en-GB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7"/>
              <p:cNvSpPr txBox="1">
                <a:spLocks/>
              </p:cNvSpPr>
              <p:nvPr/>
            </p:nvSpPr>
            <p:spPr bwMode="auto">
              <a:xfrm>
                <a:off x="112284" y="4581128"/>
                <a:ext cx="9029133" cy="2520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GB" sz="2400" kern="0" dirty="0" smtClean="0">
                    <a:solidFill>
                      <a:schemeClr val="bg1"/>
                    </a:solidFill>
                  </a:rPr>
                  <a:t>Fragment of near-surface Martian crust 1.3 Ga old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Tx/>
                  <a:buFontTx/>
                  <a:buChar char="•"/>
                  <a:tabLst/>
                  <a:defRPr/>
                </a:pPr>
                <a:endParaRPr lang="en-GB" sz="800" kern="0" dirty="0" smtClean="0">
                  <a:solidFill>
                    <a:schemeClr val="bg1"/>
                  </a:solidFill>
                  <a:latin typeface="+mn-lt"/>
                  <a:cs typeface="+mn-cs"/>
                </a:endParaRPr>
              </a:p>
              <a:p>
                <a:pPr marL="342900" lvl="0" indent="-3429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GB" sz="2400" kern="0" dirty="0" smtClean="0">
                    <a:solidFill>
                      <a:schemeClr val="bg1"/>
                    </a:solidFill>
                    <a:latin typeface="+mn-lt"/>
                    <a:cs typeface="+mn-cs"/>
                  </a:rPr>
                  <a:t>Cosmic Rays Exposure age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3200" i="1" ker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p>
                      <m:e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n-GB" sz="2400" kern="0" dirty="0" smtClean="0">
                    <a:solidFill>
                      <a:schemeClr val="bg1"/>
                    </a:solidFill>
                    <a:latin typeface="+mn-lt"/>
                    <a:cs typeface="+mn-cs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3200" i="1" ker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21</m:t>
                        </m:r>
                      </m:sup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</m:sPre>
                  </m:oMath>
                </a14:m>
                <a:r>
                  <a:rPr lang="en-GB" sz="2400" kern="0" dirty="0" smtClean="0">
                    <a:solidFill>
                      <a:schemeClr val="bg1"/>
                    </a:solidFill>
                    <a:latin typeface="+mn-lt"/>
                    <a:cs typeface="+mn-cs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3200" i="1" ker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PrePr>
                      <m:sub/>
                      <m:sup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8</m:t>
                        </m:r>
                      </m:sup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𝐴𝑟</m:t>
                        </m:r>
                      </m:e>
                    </m:sPre>
                  </m:oMath>
                </a14:m>
                <a:r>
                  <a:rPr lang="en-GB" sz="2400" kern="0" dirty="0" smtClean="0">
                    <a:solidFill>
                      <a:schemeClr val="bg1"/>
                    </a:solidFill>
                    <a:latin typeface="+mn-lt"/>
                    <a:cs typeface="+mn-cs"/>
                  </a:rPr>
                  <a:t>): 10-11 Ma </a:t>
                </a:r>
              </a:p>
              <a:p>
                <a:pPr marL="342900" marR="0" lvl="0" indent="-342900" algn="just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Tx/>
                  <a:buFontTx/>
                  <a:buChar char="•"/>
                  <a:tabLst/>
                  <a:defRPr/>
                </a:pPr>
                <a:endParaRPr lang="en-GB" sz="800" kern="0" dirty="0">
                  <a:solidFill>
                    <a:schemeClr val="bg1"/>
                  </a:solidFill>
                </a:endParaRPr>
              </a:p>
              <a:p>
                <a:pPr marL="342900" indent="-3429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anose="05000000000000000000" pitchFamily="2" charset="2"/>
                  <a:buChar char="Ø"/>
                  <a:defRPr/>
                </a:pPr>
                <a:r>
                  <a:rPr lang="en-GB" sz="2400" kern="0" dirty="0">
                    <a:solidFill>
                      <a:schemeClr val="bg1"/>
                    </a:solidFill>
                  </a:rPr>
                  <a:t>Found in </a:t>
                </a:r>
                <a:r>
                  <a:rPr lang="en-GB" sz="2400" kern="0" dirty="0" smtClean="0">
                    <a:solidFill>
                      <a:schemeClr val="bg1"/>
                    </a:solidFill>
                  </a:rPr>
                  <a:t>Saharan desert </a:t>
                </a:r>
                <a:r>
                  <a:rPr lang="en-GB" sz="2400" kern="0" dirty="0">
                    <a:solidFill>
                      <a:schemeClr val="bg1"/>
                    </a:solidFill>
                  </a:rPr>
                  <a:t>(</a:t>
                </a:r>
                <a:r>
                  <a:rPr lang="en-GB" sz="2400" kern="0" dirty="0" smtClean="0">
                    <a:solidFill>
                      <a:schemeClr val="bg1"/>
                    </a:solidFill>
                  </a:rPr>
                  <a:t>Morocco</a:t>
                </a:r>
                <a:r>
                  <a:rPr lang="en-GB" sz="2400" kern="0" dirty="0">
                    <a:solidFill>
                      <a:schemeClr val="bg1"/>
                    </a:solidFill>
                  </a:rPr>
                  <a:t>) </a:t>
                </a:r>
                <a:r>
                  <a:rPr lang="en-GB" sz="2400" kern="0" dirty="0" smtClean="0">
                    <a:solidFill>
                      <a:schemeClr val="bg1"/>
                    </a:solidFill>
                  </a:rPr>
                  <a:t>as a single stone of 104 g by </a:t>
                </a:r>
                <a:r>
                  <a:rPr lang="en-GB" sz="2400" kern="0" dirty="0">
                    <a:solidFill>
                      <a:schemeClr val="bg1"/>
                    </a:solidFill>
                  </a:rPr>
                  <a:t>meteorite hunters in 2001 </a:t>
                </a:r>
                <a:endParaRPr lang="en-GB" sz="2400" kern="0" dirty="0" smtClean="0">
                  <a:solidFill>
                    <a:schemeClr val="bg1"/>
                  </a:solidFill>
                </a:endParaRPr>
              </a:p>
              <a:p>
                <a: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defRPr/>
                </a:pPr>
                <a:endParaRPr lang="en-GB" sz="2400" kern="0" dirty="0" smtClean="0">
                  <a:solidFill>
                    <a:schemeClr val="bg1"/>
                  </a:solidFill>
                  <a:latin typeface="+mn-lt"/>
                  <a:cs typeface="+mn-cs"/>
                </a:endParaRPr>
              </a:p>
              <a:p>
                <a:pPr marR="0" lvl="0" algn="just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Tx/>
                  <a:tabLst/>
                  <a:defRPr/>
                </a:pPr>
                <a:endParaRPr lang="en-GB" sz="1200" kern="0" dirty="0">
                  <a:solidFill>
                    <a:schemeClr val="bg1"/>
                  </a:solidFill>
                </a:endParaRP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Tx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Content Placeholder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284" y="4581128"/>
                <a:ext cx="9029133" cy="2520280"/>
              </a:xfrm>
              <a:prstGeom prst="rect">
                <a:avLst/>
              </a:prstGeom>
              <a:blipFill rotWithShape="1">
                <a:blip r:embed="rId2"/>
                <a:stretch>
                  <a:fillRect t="-19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2" name="Picture 6" descr="http://meteorite-recovery.angelfire.com/bruno_planetarys/bruno-NWA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11673"/>
            <a:ext cx="4084707" cy="3209415"/>
          </a:xfrm>
          <a:prstGeom prst="rect">
            <a:avLst/>
          </a:prstGeom>
          <a:noFill/>
        </p:spPr>
      </p:pic>
      <p:pic>
        <p:nvPicPr>
          <p:cNvPr id="9224" name="Picture 8" descr="NWA 817 - a Martian meteorite containing wa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11672"/>
            <a:ext cx="4011769" cy="320941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152215" y="4149080"/>
            <a:ext cx="4949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Photos of NWA 817 (Bruno </a:t>
            </a:r>
            <a:r>
              <a:rPr lang="en-GB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Fectay</a:t>
            </a:r>
            <a:r>
              <a:rPr lang="en-GB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&amp; </a:t>
            </a:r>
            <a:r>
              <a:rPr lang="en-GB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Carine</a:t>
            </a:r>
            <a:r>
              <a:rPr lang="en-GB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Bidaut</a:t>
            </a:r>
            <a:r>
              <a:rPr lang="en-GB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)</a:t>
            </a:r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C00000"/>
                </a:solidFill>
              </a:rPr>
              <a:t>North West Africa 817: a basaltic rock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931" y="797803"/>
            <a:ext cx="8253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solidFill>
                  <a:srgbClr val="FFC000"/>
                </a:solidFill>
              </a:rPr>
              <a:t>Basaltic mineralogy</a:t>
            </a:r>
            <a:r>
              <a:rPr lang="en-GB" sz="2400" dirty="0">
                <a:solidFill>
                  <a:srgbClr val="FFC000"/>
                </a:solidFill>
              </a:rPr>
              <a:t>: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Pyroxene, olivine and a finely crystallized matrix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067944" y="1916832"/>
            <a:ext cx="4675457" cy="3497541"/>
            <a:chOff x="179513" y="1673824"/>
            <a:chExt cx="4675457" cy="349754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79513" y="1673824"/>
              <a:ext cx="4662826" cy="3497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4" name="Group 33"/>
            <p:cNvGrpSpPr/>
            <p:nvPr/>
          </p:nvGrpSpPr>
          <p:grpSpPr>
            <a:xfrm>
              <a:off x="235271" y="1772816"/>
              <a:ext cx="4619699" cy="3262322"/>
              <a:chOff x="235271" y="1755228"/>
              <a:chExt cx="4619699" cy="3262322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323528" y="5017550"/>
                <a:ext cx="75608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39932" y="4648218"/>
                <a:ext cx="723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1 mm</a:t>
                </a:r>
                <a:endParaRPr lang="en-GB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20099" y="4093041"/>
                <a:ext cx="9348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Olivine</a:t>
                </a:r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3995938" y="3781058"/>
                <a:ext cx="190108" cy="35700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335347" y="2624278"/>
                <a:ext cx="11755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Pyroxene</a:t>
                </a:r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1923136" y="2952380"/>
                <a:ext cx="272601" cy="73443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907566" y="3058235"/>
                <a:ext cx="214656" cy="107983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35271" y="1755228"/>
                <a:ext cx="1655871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i="1" dirty="0" smtClean="0"/>
                  <a:t>Reflective light microscope</a:t>
                </a:r>
                <a:endParaRPr lang="en-GB" i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83438" y="2696286"/>
                <a:ext cx="8940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rgbClr val="C00000"/>
                    </a:solidFill>
                  </a:rPr>
                  <a:t>Matrix</a:t>
                </a:r>
                <a:endParaRPr lang="en-GB" sz="20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67544" y="1700808"/>
            <a:ext cx="3384376" cy="3869940"/>
            <a:chOff x="97571" y="836713"/>
            <a:chExt cx="3432175" cy="4104456"/>
          </a:xfrm>
        </p:grpSpPr>
        <p:pic>
          <p:nvPicPr>
            <p:cNvPr id="37" name="Picture 2" descr="G:\Helene_Sigma\NWA 817\NWA817sampleFC_001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571" y="836713"/>
              <a:ext cx="3432175" cy="4104456"/>
            </a:xfrm>
            <a:prstGeom prst="rect">
              <a:avLst/>
            </a:prstGeom>
            <a:noFill/>
          </p:spPr>
        </p:pic>
        <p:cxnSp>
          <p:nvCxnSpPr>
            <p:cNvPr id="38" name="Straight Connector 37"/>
            <p:cNvCxnSpPr/>
            <p:nvPr/>
          </p:nvCxnSpPr>
          <p:spPr bwMode="auto">
            <a:xfrm>
              <a:off x="97571" y="4869160"/>
              <a:ext cx="136815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97571" y="4553956"/>
              <a:ext cx="6383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2 cm</a:t>
              </a:r>
              <a:endParaRPr lang="en-GB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55892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>
                <a:solidFill>
                  <a:srgbClr val="FFC000"/>
                </a:solidFill>
              </a:rPr>
              <a:t>Weathering products</a:t>
            </a:r>
            <a:r>
              <a:rPr lang="en-GB" sz="2400" dirty="0" smtClean="0">
                <a:solidFill>
                  <a:srgbClr val="FFC000"/>
                </a:solidFill>
              </a:rPr>
              <a:t>:</a:t>
            </a:r>
            <a:endParaRPr lang="en-GB" sz="2400" dirty="0">
              <a:solidFill>
                <a:srgbClr val="FFC000"/>
              </a:solidFill>
            </a:endParaRPr>
          </a:p>
          <a:p>
            <a:pPr lvl="0" algn="ctr"/>
            <a:r>
              <a:rPr lang="en-GB" sz="2400" dirty="0" smtClean="0">
                <a:solidFill>
                  <a:schemeClr val="bg1"/>
                </a:solidFill>
              </a:rPr>
              <a:t>Minerals formed by interactions of  </a:t>
            </a:r>
            <a:r>
              <a:rPr lang="en-GB" sz="2400" kern="0" dirty="0">
                <a:solidFill>
                  <a:schemeClr val="bg1"/>
                </a:solidFill>
              </a:rPr>
              <a:t>igneous minerals with </a:t>
            </a:r>
            <a:r>
              <a:rPr lang="en-GB" sz="2400" kern="0" dirty="0" smtClean="0">
                <a:solidFill>
                  <a:schemeClr val="bg1"/>
                </a:solidFill>
              </a:rPr>
              <a:t>LT aqueous </a:t>
            </a:r>
            <a:r>
              <a:rPr lang="en-GB" sz="2400" kern="0" dirty="0">
                <a:solidFill>
                  <a:schemeClr val="bg1"/>
                </a:solidFill>
              </a:rPr>
              <a:t>fluids during secondary processes (weathering</a:t>
            </a:r>
            <a:r>
              <a:rPr lang="en-GB" sz="2400" kern="0" dirty="0" smtClean="0">
                <a:solidFill>
                  <a:schemeClr val="bg1"/>
                </a:solidFill>
              </a:rPr>
              <a:t>) on Mars’ surface</a:t>
            </a:r>
            <a:endParaRPr lang="en-GB" sz="2400" kern="0" dirty="0">
              <a:solidFill>
                <a:schemeClr val="bg1"/>
              </a:solidFill>
            </a:endParaRPr>
          </a:p>
          <a:p>
            <a:pPr algn="ctr"/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724128" y="3212976"/>
            <a:ext cx="87439" cy="67677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1"/>
          </p:cNvCxnSpPr>
          <p:nvPr/>
        </p:nvCxnSpPr>
        <p:spPr>
          <a:xfrm flipH="1" flipV="1">
            <a:off x="6660234" y="4460363"/>
            <a:ext cx="1148296" cy="93329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1"/>
          </p:cNvCxnSpPr>
          <p:nvPr/>
        </p:nvCxnSpPr>
        <p:spPr>
          <a:xfrm flipH="1" flipV="1">
            <a:off x="6660235" y="3717032"/>
            <a:ext cx="1148295" cy="83666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795997" y="3318831"/>
            <a:ext cx="782747" cy="93811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3752"/>
            <a:ext cx="8712968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C00000"/>
                </a:solidFill>
              </a:rPr>
              <a:t>Weathering products distribution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7340" y="1476765"/>
            <a:ext cx="3999156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Weathering </a:t>
            </a:r>
            <a:r>
              <a:rPr lang="en-GB" sz="2400" dirty="0">
                <a:solidFill>
                  <a:schemeClr val="bg1"/>
                </a:solidFill>
              </a:rPr>
              <a:t>products are </a:t>
            </a:r>
            <a:r>
              <a:rPr lang="en-GB" sz="2400" dirty="0" smtClean="0">
                <a:solidFill>
                  <a:schemeClr val="bg1"/>
                </a:solidFill>
              </a:rPr>
              <a:t>largely distributed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GB" sz="1000" dirty="0" smtClean="0">
              <a:solidFill>
                <a:schemeClr val="bg1"/>
              </a:solidFill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Aqueous fluids have flowed through initial porosity within the matrix 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GB" sz="800" dirty="0" smtClean="0">
              <a:solidFill>
                <a:schemeClr val="bg1"/>
              </a:solidFill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dirty="0" smtClean="0">
                <a:solidFill>
                  <a:schemeClr val="bg1"/>
                </a:solidFill>
              </a:rPr>
              <a:t>Aqueous fluids have only reacted with the chemically weakest igneous mineral: olivine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39640" y="1412311"/>
            <a:ext cx="4664408" cy="3744881"/>
            <a:chOff x="392458" y="161516"/>
            <a:chExt cx="8640763" cy="648176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2458" y="161516"/>
              <a:ext cx="8640763" cy="648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>
              <a:off x="539749" y="6513643"/>
              <a:ext cx="208756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773668" y="5913847"/>
              <a:ext cx="979755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/>
                <a:t>0.5 mm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5292535" y="2762144"/>
              <a:ext cx="1649734" cy="666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Olivine</a:t>
              </a:r>
            </a:p>
          </p:txBody>
        </p:sp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5672925" y="4759237"/>
              <a:ext cx="3031639" cy="61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b="1" dirty="0" smtClean="0"/>
                <a:t>Alteration  </a:t>
              </a:r>
              <a:r>
                <a:rPr lang="en-GB" sz="2000" b="1" dirty="0"/>
                <a:t>vein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6328818" y="4005264"/>
              <a:ext cx="576262" cy="7518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9"/>
            <p:cNvSpPr txBox="1">
              <a:spLocks noChangeArrowheads="1"/>
            </p:cNvSpPr>
            <p:nvPr/>
          </p:nvSpPr>
          <p:spPr bwMode="auto">
            <a:xfrm>
              <a:off x="5025908" y="1289481"/>
              <a:ext cx="3473737" cy="617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b="1" dirty="0" smtClean="0"/>
                <a:t>Alteration </a:t>
              </a:r>
              <a:r>
                <a:rPr lang="en-GB" sz="2000" b="1" dirty="0"/>
                <a:t>masses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232797" y="506279"/>
              <a:ext cx="931998" cy="9447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545423" y="2852936"/>
            <a:ext cx="1175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/>
              <a:t>Pyroxene</a:t>
            </a:r>
            <a:endParaRPr lang="en-GB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982598" y="5589240"/>
            <a:ext cx="7261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→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800" dirty="0">
                <a:solidFill>
                  <a:schemeClr val="accent1"/>
                </a:solidFill>
              </a:rPr>
              <a:t>Aqueous </a:t>
            </a:r>
            <a:r>
              <a:rPr lang="en-GB" sz="2800" dirty="0" smtClean="0">
                <a:solidFill>
                  <a:schemeClr val="accent1"/>
                </a:solidFill>
              </a:rPr>
              <a:t>fluids were present but probably only for a short time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88366" y="5086925"/>
            <a:ext cx="409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Reflective light microscope</a:t>
            </a:r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en-GB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-90264"/>
            <a:ext cx="8517632" cy="1143000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C00000"/>
                </a:solidFill>
              </a:rPr>
              <a:t>Chemical weathering of olivine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4832573"/>
            <a:ext cx="89289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bg1"/>
                </a:solidFill>
              </a:rPr>
              <a:t> Funnel-shaped features: </a:t>
            </a:r>
            <a:r>
              <a:rPr lang="en-GB" sz="2400" dirty="0">
                <a:solidFill>
                  <a:schemeClr val="bg1"/>
                </a:solidFill>
              </a:rPr>
              <a:t>leaching </a:t>
            </a:r>
            <a:r>
              <a:rPr lang="en-GB" sz="2400" dirty="0" smtClean="0">
                <a:solidFill>
                  <a:schemeClr val="bg1"/>
                </a:solidFill>
              </a:rPr>
              <a:t>of </a:t>
            </a:r>
            <a:r>
              <a:rPr lang="en-GB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</a:t>
            </a:r>
            <a:r>
              <a:rPr lang="en-GB" sz="2400" dirty="0" smtClean="0">
                <a:solidFill>
                  <a:schemeClr val="bg1"/>
                </a:solidFill>
              </a:rPr>
              <a:t> and </a:t>
            </a:r>
            <a:r>
              <a:rPr lang="en-GB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Mg</a:t>
            </a:r>
          </a:p>
          <a:p>
            <a:pPr algn="ctr">
              <a:buFont typeface="Wingdings" pitchFamily="2" charset="2"/>
              <a:buChar char="Ø"/>
            </a:pPr>
            <a:endParaRPr lang="en-GB" sz="800" dirty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bg1"/>
                </a:solidFill>
              </a:rPr>
              <a:t> Water moved into micro-openings dissolving olivine and precipitating secondary minerals in equilibrium with the near-surface environment</a:t>
            </a:r>
            <a:endParaRPr lang="en-GB" sz="800" dirty="0" smtClean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67544" y="3429000"/>
            <a:ext cx="10801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67544" y="305966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5 µm</a:t>
            </a:r>
            <a:endParaRPr lang="en-GB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07504" y="959052"/>
            <a:ext cx="4392488" cy="3334044"/>
            <a:chOff x="433230" y="787220"/>
            <a:chExt cx="3505815" cy="3001820"/>
          </a:xfrm>
        </p:grpSpPr>
        <p:pic>
          <p:nvPicPr>
            <p:cNvPr id="24" name="Picture 2" descr="G:\Analyses\Helene_Quanta\NWA 817\rough sample\NWA 817_037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5"/>
            <a:stretch/>
          </p:blipFill>
          <p:spPr bwMode="auto">
            <a:xfrm>
              <a:off x="433230" y="787220"/>
              <a:ext cx="3505815" cy="3001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 bwMode="auto">
            <a:xfrm>
              <a:off x="494931" y="3717032"/>
              <a:ext cx="1080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71614" y="3347700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5 µm</a:t>
              </a:r>
              <a:endParaRPr lang="en-GB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9552" y="899428"/>
              <a:ext cx="755764" cy="33253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i="1" dirty="0" smtClean="0">
                  <a:solidFill>
                    <a:schemeClr val="bg1"/>
                  </a:solidFill>
                </a:rPr>
                <a:t>SEM/SE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39562" y="4283804"/>
            <a:ext cx="355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Corrosion texture on olivine surface</a:t>
            </a:r>
            <a:endParaRPr lang="en-GB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41153" y="959052"/>
            <a:ext cx="4295343" cy="3334044"/>
            <a:chOff x="4932040" y="635188"/>
            <a:chExt cx="3849328" cy="3225860"/>
          </a:xfrm>
        </p:grpSpPr>
        <p:pic>
          <p:nvPicPr>
            <p:cNvPr id="8" name="Picture 3" descr="D:\Old_Desktop\Analyses\Helene_Quanta.2\NWA 817\NWA817\NWA 817\NWA 817_010.tif"/>
            <p:cNvPicPr>
              <a:picLocks noChangeAspect="1" noChangeArrowheads="1"/>
            </p:cNvPicPr>
            <p:nvPr/>
          </p:nvPicPr>
          <p:blipFill>
            <a:blip r:embed="rId3" cstate="print"/>
            <a:srcRect t="1819" b="7228"/>
            <a:stretch>
              <a:fillRect/>
            </a:stretch>
          </p:blipFill>
          <p:spPr bwMode="auto">
            <a:xfrm>
              <a:off x="4932040" y="635188"/>
              <a:ext cx="3849328" cy="322586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7596962" y="733992"/>
              <a:ext cx="1068060" cy="3819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i="1" dirty="0" smtClean="0">
                  <a:solidFill>
                    <a:schemeClr val="bg1"/>
                  </a:solidFill>
                </a:rPr>
                <a:t>SEM/BSE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5133845" y="3774540"/>
              <a:ext cx="136815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547452" y="3437384"/>
              <a:ext cx="906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2</a:t>
              </a:r>
              <a:r>
                <a:rPr lang="en-GB" b="1" dirty="0" smtClean="0"/>
                <a:t>00 µm</a:t>
              </a:r>
              <a:endParaRPr lang="en-GB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08820" y="1666897"/>
              <a:ext cx="934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rgbClr val="C00000"/>
                  </a:solidFill>
                </a:rPr>
                <a:t>Olivine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50423" y="1916832"/>
              <a:ext cx="654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rgbClr val="C00000"/>
                  </a:solidFill>
                </a:rPr>
                <a:t>Vein</a:t>
              </a:r>
              <a:endParaRPr lang="en-GB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7786222" y="2248118"/>
              <a:ext cx="432047" cy="53281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46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-90264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C00000"/>
                </a:solidFill>
              </a:rPr>
              <a:t>Chemistry of weathering 1</a:t>
            </a:r>
            <a:endParaRPr lang="en-GB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7504" y="4221088"/>
                <a:ext cx="8964488" cy="2665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ctr">
                  <a:spcBef>
                    <a:spcPct val="20000"/>
                  </a:spcBef>
                  <a:buFont typeface="Wingdings" pitchFamily="2" charset="2"/>
                  <a:buChar char="Ø"/>
                  <a:defRPr/>
                </a:pPr>
                <a:r>
                  <a:rPr lang="en-GB" sz="2400" dirty="0" smtClean="0">
                    <a:solidFill>
                      <a:schemeClr val="bg1"/>
                    </a:solidFill>
                  </a:rPr>
                  <a:t>Weathering products are poorly crystallized, contain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solidFill>
                          <a:schemeClr val="bg1"/>
                        </a:solidFill>
                        <a:latin typeface="Cambria Math"/>
                      </a:rPr>
                      <m:t>O</m:t>
                    </m:r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</m:oMath>
                </a14:m>
                <a:r>
                  <a:rPr lang="en-GB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solidFill>
                          <a:schemeClr val="bg1"/>
                        </a:solidFill>
                        <a:latin typeface="Cambria Math"/>
                      </a:rPr>
                      <m:t>Si</m:t>
                    </m:r>
                  </m:oMath>
                </a14:m>
                <a:r>
                  <a:rPr lang="en-GB" sz="2400" dirty="0" smtClean="0">
                    <a:solidFill>
                      <a:schemeClr val="bg1"/>
                    </a:solidFill>
                  </a:rPr>
                  <a:t> with minor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bg1"/>
                        </a:solidFill>
                        <a:latin typeface="Cambria Math"/>
                      </a:rPr>
                      <m:t>𝐹𝑒</m:t>
                    </m:r>
                  </m:oMath>
                </a14:m>
                <a:r>
                  <a:rPr lang="en-GB" sz="2400" dirty="0" smtClean="0">
                    <a:solidFill>
                      <a:schemeClr val="bg1"/>
                    </a:solidFill>
                  </a:rPr>
                  <a:t> and hydrous molecules (Raman spectroscopy): </a:t>
                </a:r>
                <a:r>
                  <a:rPr lang="en-GB" sz="2400" dirty="0" err="1" smtClean="0">
                    <a:solidFill>
                      <a:srgbClr val="FFC000"/>
                    </a:solidFill>
                  </a:rPr>
                  <a:t>phyllosilicate</a:t>
                </a:r>
                <a:r>
                  <a:rPr lang="en-GB" sz="2400" dirty="0" smtClean="0">
                    <a:solidFill>
                      <a:srgbClr val="FFC000"/>
                    </a:solidFill>
                  </a:rPr>
                  <a:t>-like mineral</a:t>
                </a:r>
                <a:endParaRPr lang="en-GB" sz="800" dirty="0" smtClean="0">
                  <a:solidFill>
                    <a:srgbClr val="FFC000"/>
                  </a:solidFill>
                </a:endParaRPr>
              </a:p>
              <a:p>
                <a:pPr marL="342900" lvl="0" indent="-342900" algn="ctr">
                  <a:spcBef>
                    <a:spcPct val="20000"/>
                  </a:spcBef>
                  <a:buFont typeface="Wingdings" pitchFamily="2" charset="2"/>
                  <a:buChar char="Ø"/>
                  <a:defRPr/>
                </a:pPr>
                <a:r>
                  <a:rPr lang="en-GB" sz="2400" dirty="0" smtClean="0">
                    <a:solidFill>
                      <a:schemeClr val="bg1"/>
                    </a:solidFill>
                  </a:rPr>
                  <a:t>Olivine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𝐹𝑒</m:t>
                        </m:r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𝑀𝑔</m:t>
                        </m:r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𝑆𝑖𝑂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 smtClean="0">
                    <a:solidFill>
                      <a:schemeClr val="bg1"/>
                    </a:solidFill>
                  </a:rPr>
                  <a:t> has provided all chemical ingredients</a:t>
                </a:r>
                <a:endParaRPr lang="en-GB" sz="800" dirty="0" smtClean="0">
                  <a:solidFill>
                    <a:schemeClr val="bg1"/>
                  </a:solidFill>
                </a:endParaRPr>
              </a:p>
              <a:p>
                <a:pPr lvl="0" algn="ctr">
                  <a:spcBef>
                    <a:spcPct val="20000"/>
                  </a:spcBef>
                  <a:defRPr/>
                </a:pPr>
                <a:r>
                  <a:rPr lang="en-GB" sz="2800" dirty="0">
                    <a:solidFill>
                      <a:schemeClr val="accent1"/>
                    </a:solidFill>
                  </a:rPr>
                  <a:t>→</a:t>
                </a:r>
                <a:r>
                  <a:rPr lang="en-GB" sz="32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Aqueous </a:t>
                </a:r>
                <a:r>
                  <a:rPr lang="en-GB" sz="2800" dirty="0" smtClean="0">
                    <a:solidFill>
                      <a:schemeClr val="accent1"/>
                    </a:solidFill>
                  </a:rPr>
                  <a:t>fluids were probably under-saturated, neutral and slightly reduced (no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𝐹𝑒</m:t>
                        </m:r>
                      </m:e>
                      <m:sup>
                        <m:r>
                          <a:rPr lang="en-GB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3+</m:t>
                        </m:r>
                      </m:sup>
                    </m:sSup>
                  </m:oMath>
                </a14:m>
                <a:r>
                  <a:rPr lang="en-GB" sz="2800" dirty="0" smtClean="0">
                    <a:solidFill>
                      <a:schemeClr val="accent1"/>
                    </a:solidFill>
                  </a:rPr>
                  <a:t>-oxide)</a:t>
                </a:r>
                <a:endParaRPr lang="en-GB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221088"/>
                <a:ext cx="8964488" cy="2665345"/>
              </a:xfrm>
              <a:prstGeom prst="rect">
                <a:avLst/>
              </a:prstGeom>
              <a:blipFill rotWithShape="1">
                <a:blip r:embed="rId2"/>
                <a:stretch>
                  <a:fillRect t="-1826" b="-54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748647" y="908720"/>
            <a:ext cx="3999817" cy="3273691"/>
            <a:chOff x="4572000" y="692696"/>
            <a:chExt cx="4555835" cy="3699613"/>
          </a:xfrm>
        </p:grpSpPr>
        <p:pic>
          <p:nvPicPr>
            <p:cNvPr id="7" name="Picture 4" descr="C:\Users\2105656B\Desktop\Analyses\Helene_Quanta.2\NWA 817\olivine2.NWA817\O K_1.tif"/>
            <p:cNvPicPr>
              <a:picLocks noChangeAspect="1" noChangeArrowheads="1"/>
            </p:cNvPicPr>
            <p:nvPr/>
          </p:nvPicPr>
          <p:blipFill>
            <a:blip r:embed="rId3" cstate="print"/>
            <a:srcRect b="4289"/>
            <a:stretch>
              <a:fillRect/>
            </a:stretch>
          </p:blipFill>
          <p:spPr bwMode="auto">
            <a:xfrm>
              <a:off x="6804248" y="692696"/>
              <a:ext cx="2323587" cy="1872208"/>
            </a:xfrm>
            <a:prstGeom prst="rect">
              <a:avLst/>
            </a:prstGeom>
            <a:noFill/>
          </p:spPr>
        </p:pic>
        <p:pic>
          <p:nvPicPr>
            <p:cNvPr id="8" name="Picture 5" descr="C:\Users\2105656B\Desktop\Analyses\Helene_Quanta.2\NWA 817\olivine2.NWA817\FeK_1.tif"/>
            <p:cNvPicPr>
              <a:picLocks noChangeAspect="1" noChangeArrowheads="1"/>
            </p:cNvPicPr>
            <p:nvPr/>
          </p:nvPicPr>
          <p:blipFill>
            <a:blip r:embed="rId4" cstate="print"/>
            <a:srcRect b="6182"/>
            <a:stretch>
              <a:fillRect/>
            </a:stretch>
          </p:blipFill>
          <p:spPr bwMode="auto">
            <a:xfrm>
              <a:off x="4592071" y="2564904"/>
              <a:ext cx="2356193" cy="1827405"/>
            </a:xfrm>
            <a:prstGeom prst="rect">
              <a:avLst/>
            </a:prstGeom>
            <a:noFill/>
          </p:spPr>
        </p:pic>
        <p:pic>
          <p:nvPicPr>
            <p:cNvPr id="9" name="Picture 6" descr="C:\Users\2105656B\Desktop\Analyses\Helene_Quanta.2\NWA 817\olivine2.NWA817\MgK_1.tif"/>
            <p:cNvPicPr>
              <a:picLocks noChangeAspect="1" noChangeArrowheads="1"/>
            </p:cNvPicPr>
            <p:nvPr/>
          </p:nvPicPr>
          <p:blipFill>
            <a:blip r:embed="rId5" cstate="print"/>
            <a:srcRect b="4279"/>
            <a:stretch>
              <a:fillRect/>
            </a:stretch>
          </p:blipFill>
          <p:spPr bwMode="auto">
            <a:xfrm>
              <a:off x="6912768" y="2564904"/>
              <a:ext cx="2215067" cy="1827405"/>
            </a:xfrm>
            <a:prstGeom prst="rect">
              <a:avLst/>
            </a:prstGeom>
            <a:noFill/>
          </p:spPr>
        </p:pic>
        <p:pic>
          <p:nvPicPr>
            <p:cNvPr id="6" name="Picture 3" descr="C:\Users\2105656B\Desktop\Analyses\Helene_Quanta.2\NWA 817\olivine2.NWA817\SiK_1.tif"/>
            <p:cNvPicPr>
              <a:picLocks noChangeAspect="1" noChangeArrowheads="1"/>
            </p:cNvPicPr>
            <p:nvPr/>
          </p:nvPicPr>
          <p:blipFill>
            <a:blip r:embed="rId6" cstate="print"/>
            <a:srcRect b="4756"/>
            <a:stretch>
              <a:fillRect/>
            </a:stretch>
          </p:blipFill>
          <p:spPr bwMode="auto">
            <a:xfrm>
              <a:off x="4572000" y="692696"/>
              <a:ext cx="2334978" cy="1872208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598353" y="749286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Si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40020" y="749286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O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2000" y="2555612"/>
              <a:ext cx="4024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Fe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63877" y="2555612"/>
              <a:ext cx="495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Mg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2" descr="C:\Users\2105656B\Desktop\Analyses\Helene_Quanta.2\NWA 817\olivine2.NWA817\Map_1.tif"/>
          <p:cNvPicPr>
            <a:picLocks noChangeAspect="1" noChangeArrowheads="1"/>
          </p:cNvPicPr>
          <p:nvPr/>
        </p:nvPicPr>
        <p:blipFill rotWithShape="1">
          <a:blip r:embed="rId7" cstate="print"/>
          <a:srcRect b="4965"/>
          <a:stretch/>
        </p:blipFill>
        <p:spPr bwMode="auto">
          <a:xfrm>
            <a:off x="395536" y="908720"/>
            <a:ext cx="4148010" cy="330242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75856" y="3789040"/>
            <a:ext cx="105166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SEM/EDS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5536" y="3851756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5</a:t>
            </a:r>
            <a:r>
              <a:rPr lang="en-GB" b="1" dirty="0" smtClean="0">
                <a:solidFill>
                  <a:schemeClr val="bg1"/>
                </a:solidFill>
              </a:rPr>
              <a:t>0 µm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67544" y="4149080"/>
            <a:ext cx="115920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51520" y="5517232"/>
            <a:ext cx="8541396" cy="1233588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bg1"/>
                </a:solidFill>
              </a:rPr>
              <a:t>Weathering products contain </a:t>
            </a:r>
            <a:r>
              <a:rPr lang="en-GB" sz="2400" dirty="0" err="1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Mn</a:t>
            </a:r>
            <a:r>
              <a:rPr lang="en-GB" sz="2400" dirty="0" smtClean="0">
                <a:solidFill>
                  <a:srgbClr val="FFC000"/>
                </a:solidFill>
              </a:rPr>
              <a:t>-rich carbonates</a:t>
            </a:r>
            <a:endParaRPr lang="en-GB" sz="800" dirty="0" smtClean="0">
              <a:solidFill>
                <a:srgbClr val="FFC000"/>
              </a:solidFill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bg1"/>
                </a:solidFill>
              </a:rPr>
              <a:t>Carbonates have probably largely been dissolved away by terrestrial aqueous fluids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63316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rgbClr val="C00000"/>
                </a:solidFill>
              </a:rPr>
              <a:t>Chemistry of weathering 2</a:t>
            </a:r>
            <a:endParaRPr lang="en-GB" sz="3600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31640" y="882098"/>
            <a:ext cx="6192688" cy="4660634"/>
            <a:chOff x="0" y="0"/>
            <a:chExt cx="6372200" cy="4779150"/>
          </a:xfrm>
        </p:grpSpPr>
        <p:pic>
          <p:nvPicPr>
            <p:cNvPr id="8" name="Picture 2" descr="I:\Metsoc\2\EDS Layered Image 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2200" cy="477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5" t="89497" r="11032" b="1988"/>
            <a:stretch/>
          </p:blipFill>
          <p:spPr bwMode="auto">
            <a:xfrm>
              <a:off x="2771800" y="4293096"/>
              <a:ext cx="3243072" cy="377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79512" y="4671048"/>
              <a:ext cx="14401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13472" y="4291302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100 µm</a:t>
              </a:r>
              <a:endParaRPr lang="en-GB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97635" y="958334"/>
            <a:ext cx="1047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SEM/EDS</a:t>
            </a:r>
            <a:endParaRPr lang="en-GB" i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851920" y="3284985"/>
            <a:ext cx="179512" cy="43204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88224" y="3501008"/>
            <a:ext cx="179512" cy="43204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5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5536" y="1124744"/>
            <a:ext cx="3960440" cy="3384376"/>
            <a:chOff x="5148064" y="620688"/>
            <a:chExt cx="3690240" cy="3180098"/>
          </a:xfrm>
        </p:grpSpPr>
        <p:pic>
          <p:nvPicPr>
            <p:cNvPr id="8" name="Picture 5" descr="G:\Analyses\Helene_Quanta\NWA 817\veins\vein_002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72"/>
            <a:stretch/>
          </p:blipFill>
          <p:spPr bwMode="auto">
            <a:xfrm>
              <a:off x="5148064" y="620688"/>
              <a:ext cx="3690240" cy="318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14556" y="692696"/>
              <a:ext cx="959215" cy="3470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i="1" dirty="0" smtClean="0">
                  <a:solidFill>
                    <a:schemeClr val="bg1"/>
                  </a:solidFill>
                </a:rPr>
                <a:t>SEM/BSE</a:t>
              </a:r>
              <a:endParaRPr lang="en-GB" i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64088" y="3284984"/>
              <a:ext cx="7889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10 µm</a:t>
              </a:r>
              <a:endParaRPr lang="en-GB" b="1" dirty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5292080" y="3645024"/>
              <a:ext cx="10801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955669" y="1633525"/>
              <a:ext cx="147186" cy="5135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341500" y="1348374"/>
              <a:ext cx="966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Porosity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05672" y="1124745"/>
            <a:ext cx="4114800" cy="3384375"/>
            <a:chOff x="5346256" y="3884056"/>
            <a:chExt cx="3502165" cy="2856652"/>
          </a:xfrm>
        </p:grpSpPr>
        <p:grpSp>
          <p:nvGrpSpPr>
            <p:cNvPr id="16" name="Group 15"/>
            <p:cNvGrpSpPr/>
            <p:nvPr/>
          </p:nvGrpSpPr>
          <p:grpSpPr>
            <a:xfrm>
              <a:off x="5346256" y="3884056"/>
              <a:ext cx="3502165" cy="2856652"/>
              <a:chOff x="5148064" y="3884056"/>
              <a:chExt cx="3502165" cy="2856652"/>
            </a:xfrm>
          </p:grpSpPr>
          <p:pic>
            <p:nvPicPr>
              <p:cNvPr id="19" name="Picture 6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6" b="4264"/>
              <a:stretch/>
            </p:blipFill>
            <p:spPr bwMode="auto">
              <a:xfrm>
                <a:off x="5148064" y="3884056"/>
                <a:ext cx="3502165" cy="2856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181970" y="3933056"/>
                <a:ext cx="885417" cy="3277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/>
                  <a:t>SEM/BSE</a:t>
                </a:r>
                <a:endParaRPr lang="en-GB" i="1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6581881" y="4715692"/>
                <a:ext cx="726423" cy="51350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7179339" y="5312382"/>
                <a:ext cx="567838" cy="311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</a:rPr>
                  <a:t>Finer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69079" y="4260483"/>
                <a:ext cx="911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</a:rPr>
                  <a:t>Coarser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346256" y="4687805"/>
              <a:ext cx="795682" cy="337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 smtClean="0"/>
                <a:t>Olivine</a:t>
              </a:r>
              <a:endParaRPr lang="en-GB" sz="20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244408" y="6165304"/>
              <a:ext cx="556650" cy="337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 smtClean="0"/>
                <a:t>Vein</a:t>
              </a:r>
              <a:endParaRPr lang="en-GB" sz="20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4653136"/>
                <a:ext cx="8640960" cy="1233588"/>
              </a:xfrm>
            </p:spPr>
            <p:txBody>
              <a:bodyPr>
                <a:noAutofit/>
              </a:bodyPr>
              <a:lstStyle/>
              <a:p>
                <a:pPr algn="ctr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bg1"/>
                        </a:solidFill>
                        <a:latin typeface="Cambria Math"/>
                      </a:rPr>
                      <m:t>𝑀</m:t>
                    </m:r>
                    <m:r>
                      <a:rPr lang="en-GB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GB" sz="2400" dirty="0" smtClean="0">
                    <a:solidFill>
                      <a:schemeClr val="bg1"/>
                    </a:solidFill>
                  </a:rPr>
                  <a:t>-carbonates crystallized after </a:t>
                </a:r>
                <a:r>
                  <a:rPr lang="en-GB" sz="2400" dirty="0" err="1" smtClean="0">
                    <a:solidFill>
                      <a:schemeClr val="bg1"/>
                    </a:solidFill>
                  </a:rPr>
                  <a:t>phyllosilicate</a:t>
                </a:r>
                <a:r>
                  <a:rPr lang="en-GB" sz="2400" dirty="0" smtClean="0">
                    <a:solidFill>
                      <a:schemeClr val="bg1"/>
                    </a:solidFill>
                  </a:rPr>
                  <a:t>-like material</a:t>
                </a:r>
              </a:p>
              <a:p>
                <a:pPr algn="ctr">
                  <a:buFont typeface="Wingdings" panose="05000000000000000000" pitchFamily="2" charset="2"/>
                  <a:buChar char="Ø"/>
                </a:pPr>
                <a:endParaRPr lang="en-GB" sz="800" dirty="0" smtClean="0">
                  <a:solidFill>
                    <a:schemeClr val="bg1"/>
                  </a:solidFill>
                </a:endParaRPr>
              </a:p>
              <a:p>
                <a:pPr algn="ctr">
                  <a:buFont typeface="Wingdings" panose="05000000000000000000" pitchFamily="2" charset="2"/>
                  <a:buChar char="Ø"/>
                </a:pPr>
                <a:r>
                  <a:rPr lang="en-GB" sz="2400" dirty="0" smtClean="0">
                    <a:solidFill>
                      <a:schemeClr val="bg1"/>
                    </a:solidFill>
                  </a:rPr>
                  <a:t>The </a:t>
                </a:r>
                <a:r>
                  <a:rPr lang="en-GB" sz="2400" dirty="0" err="1" smtClean="0">
                    <a:solidFill>
                      <a:schemeClr val="bg1"/>
                    </a:solidFill>
                  </a:rPr>
                  <a:t>phyllosilicate</a:t>
                </a:r>
                <a:r>
                  <a:rPr lang="en-GB" sz="2400" dirty="0" smtClean="0">
                    <a:solidFill>
                      <a:schemeClr val="bg1"/>
                    </a:solidFill>
                  </a:rPr>
                  <a:t> so far in equilibrium with the environment became unstable and dissolved away</a:t>
                </a:r>
              </a:p>
              <a:p>
                <a:pPr marL="0" indent="0" algn="ctr">
                  <a:buNone/>
                </a:pPr>
                <a:endParaRPr lang="en-GB" sz="800" dirty="0" smtClean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r>
                  <a:rPr lang="en-GB" sz="2800" dirty="0" smtClean="0">
                    <a:solidFill>
                      <a:schemeClr val="accent1"/>
                    </a:solidFill>
                  </a:rPr>
                  <a:t>→ Change 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in fluid conditions </a:t>
                </a:r>
                <a:r>
                  <a:rPr lang="en-GB" sz="2800" dirty="0" smtClean="0">
                    <a:solidFill>
                      <a:schemeClr val="accent1"/>
                    </a:solidFill>
                  </a:rPr>
                  <a:t>(more alkaline and reduced)</a:t>
                </a:r>
              </a:p>
            </p:txBody>
          </p:sp>
        </mc:Choice>
        <mc:Fallback xmlns="">
          <p:sp>
            <p:nvSpPr>
              <p:cNvPr id="2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4653136"/>
                <a:ext cx="8640960" cy="1233588"/>
              </a:xfrm>
              <a:blipFill rotWithShape="1">
                <a:blip r:embed="rId4"/>
                <a:stretch>
                  <a:fillRect l="-282" t="-3941" r="-282" b="-812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 txBox="1">
            <a:spLocks/>
          </p:cNvSpPr>
          <p:nvPr/>
        </p:nvSpPr>
        <p:spPr>
          <a:xfrm>
            <a:off x="446856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rgbClr val="C00000"/>
                </a:solidFill>
              </a:rPr>
              <a:t>Weathering products </a:t>
            </a:r>
            <a:r>
              <a:rPr lang="en-GB" sz="3600" dirty="0" smtClean="0">
                <a:solidFill>
                  <a:srgbClr val="C00000"/>
                </a:solidFill>
              </a:rPr>
              <a:t>relationships</a:t>
            </a:r>
            <a:endParaRPr lang="en-GB" sz="36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4788025" y="4365104"/>
            <a:ext cx="6480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692109" y="3995772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1 µm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951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C00000"/>
                </a:solidFill>
              </a:rPr>
              <a:t>Chemistry of weathering: olivine </a:t>
            </a:r>
            <a:r>
              <a:rPr lang="en-GB" sz="3600" i="1" dirty="0" smtClean="0">
                <a:solidFill>
                  <a:srgbClr val="C00000"/>
                </a:solidFill>
              </a:rPr>
              <a:t>vs. </a:t>
            </a:r>
            <a:r>
              <a:rPr lang="en-GB" sz="3600" dirty="0" smtClean="0">
                <a:solidFill>
                  <a:srgbClr val="C00000"/>
                </a:solidFill>
              </a:rPr>
              <a:t>matrix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528" y="4987622"/>
            <a:ext cx="849694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Same </a:t>
            </a:r>
            <a:r>
              <a:rPr lang="en-US" sz="2400" dirty="0" err="1" smtClean="0">
                <a:solidFill>
                  <a:schemeClr val="bg1"/>
                </a:solidFill>
              </a:rPr>
              <a:t>chemica</a:t>
            </a:r>
            <a:r>
              <a:rPr lang="en-US" sz="2400" dirty="0" smtClean="0">
                <a:solidFill>
                  <a:schemeClr val="bg1"/>
                </a:solidFill>
              </a:rPr>
              <a:t> composition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800" dirty="0" smtClean="0">
              <a:solidFill>
                <a:schemeClr val="bg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No 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Fe-Mg</a:t>
            </a:r>
            <a:r>
              <a:rPr lang="en-US" sz="2400" dirty="0" smtClean="0">
                <a:solidFill>
                  <a:schemeClr val="bg1"/>
                </a:solidFill>
              </a:rPr>
              <a:t>-rich minerals: efficient drainage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900" dirty="0" smtClean="0">
              <a:solidFill>
                <a:schemeClr val="bg1"/>
              </a:solidFill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Only traces of </a:t>
            </a:r>
            <a:r>
              <a:rPr lang="en-US" sz="24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Mn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 in the matrix alteration products: lower pH, less reduced conditions or higher water flow?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en-US" sz="900" dirty="0" smtClean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52710" y="908719"/>
            <a:ext cx="5871618" cy="4546593"/>
            <a:chOff x="0" y="0"/>
            <a:chExt cx="6972267" cy="5229200"/>
          </a:xfrm>
        </p:grpSpPr>
        <p:pic>
          <p:nvPicPr>
            <p:cNvPr id="14" name="Picture 2" descr="D:\Analyses\Helene_Sigma\NWA 817\reports\7\x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72267" cy="52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92" r="64791" b="2593"/>
            <a:stretch/>
          </p:blipFill>
          <p:spPr bwMode="auto">
            <a:xfrm>
              <a:off x="1" y="4649632"/>
              <a:ext cx="2458192" cy="54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724718" y="971436"/>
            <a:ext cx="104708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SEM/EDS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51920" y="1115452"/>
            <a:ext cx="1888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Alteration masses</a:t>
            </a:r>
            <a:endParaRPr lang="en-GB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719514" y="1498968"/>
            <a:ext cx="76544" cy="10659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65007" y="1498968"/>
            <a:ext cx="427073" cy="454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4861</TotalTime>
  <Words>573</Words>
  <Application>Microsoft Office PowerPoint</Application>
  <PresentationFormat>On-screen Show (4:3)</PresentationFormat>
  <Paragraphs>106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The meteorite NWA 817 as representative of a Martian crust: What secondary minerals can tell us about the physico-chemical conditions in Mars subsurface</vt:lpstr>
      <vt:lpstr>North West Africa 817</vt:lpstr>
      <vt:lpstr>North West Africa 817: a basaltic rock</vt:lpstr>
      <vt:lpstr>Weathering products distribution</vt:lpstr>
      <vt:lpstr>Chemical weathering of olivine</vt:lpstr>
      <vt:lpstr>Chemistry of weathering 1</vt:lpstr>
      <vt:lpstr>PowerPoint Presentation</vt:lpstr>
      <vt:lpstr>PowerPoint Presentation</vt:lpstr>
      <vt:lpstr>Chemistry of weathering: olivine vs. matrix</vt:lpstr>
      <vt:lpstr>Martian vs. Terrestrial </vt:lpstr>
      <vt:lpstr>The geological conditions of weathering </vt:lpstr>
    </vt:vector>
  </TitlesOfParts>
  <Company>University of Glasgow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Nakhlite meteorites as representative of the Martian crust</dc:title>
  <dc:creator>2105656B</dc:creator>
  <cp:lastModifiedBy>2105656B</cp:lastModifiedBy>
  <cp:revision>287</cp:revision>
  <dcterms:created xsi:type="dcterms:W3CDTF">2014-10-04T15:46:45Z</dcterms:created>
  <dcterms:modified xsi:type="dcterms:W3CDTF">2014-10-27T13:11:14Z</dcterms:modified>
</cp:coreProperties>
</file>