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8" r:id="rId1"/>
  </p:sldMasterIdLst>
  <p:sldIdLst>
    <p:sldId id="256" r:id="rId2"/>
    <p:sldId id="257" r:id="rId3"/>
    <p:sldId id="258" r:id="rId4"/>
    <p:sldId id="267" r:id="rId5"/>
    <p:sldId id="268" r:id="rId6"/>
    <p:sldId id="269" r:id="rId7"/>
    <p:sldId id="270" r:id="rId8"/>
    <p:sldId id="271" r:id="rId9"/>
    <p:sldId id="272" r:id="rId10"/>
    <p:sldId id="259" r:id="rId11"/>
    <p:sldId id="260" r:id="rId12"/>
    <p:sldId id="261" r:id="rId13"/>
    <p:sldId id="262" r:id="rId14"/>
    <p:sldId id="263" r:id="rId15"/>
    <p:sldId id="264" r:id="rId16"/>
    <p:sldId id="265" r:id="rId17"/>
    <p:sldId id="266" r:id="rId18"/>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7" d="100"/>
          <a:sy n="107" d="100"/>
        </p:scale>
        <p:origin x="504" y="7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2A473F07-B1F3-2C47-88E2-3C177E4CCAA8}"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2A473F07-B1F3-2C47-88E2-3C177E4CCAA8}"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AEA80-452F-3044-94ED-5EAE1C3277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3F07-B1F3-2C47-88E2-3C177E4CCAA8}" type="datetimeFigureOut">
              <a:rPr lang="en-US" smtClean="0"/>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AEA80-452F-3044-94ED-5EAE1C3277B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GB"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A473F07-B1F3-2C47-88E2-3C177E4CCAA8}"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AEA80-452F-3044-94ED-5EAE1C3277B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473F07-B1F3-2C47-88E2-3C177E4CCAA8}"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AEA80-452F-3044-94ED-5EAE1C3277BC}"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GB"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A473F07-B1F3-2C47-88E2-3C177E4CCAA8}"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AEA80-452F-3044-94ED-5EAE1C3277B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A473F07-B1F3-2C47-88E2-3C177E4CCAA8}"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AEA80-452F-3044-94ED-5EAE1C3277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A473F07-B1F3-2C47-88E2-3C177E4CCAA8}"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AEA80-452F-3044-94ED-5EAE1C3277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2A473F07-B1F3-2C47-88E2-3C177E4CCAA8}" type="datetimeFigureOut">
              <a:rPr lang="en-US" smtClean="0"/>
              <a:t>3/10/2014</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445AEA80-452F-3044-94ED-5EAE1C3277BC}"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GB"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GB"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GB"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2A473F07-B1F3-2C47-88E2-3C177E4CCAA8}" type="datetimeFigureOut">
              <a:rPr lang="en-US" smtClean="0"/>
              <a:t>3/10/2014</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445AEA80-452F-3044-94ED-5EAE1C3277B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A473F07-B1F3-2C47-88E2-3C177E4CCAA8}"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AEA80-452F-3044-94ED-5EAE1C3277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2A473F07-B1F3-2C47-88E2-3C177E4CCAA8}" type="datetimeFigureOut">
              <a:rPr lang="en-US" smtClean="0"/>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AEA80-452F-3044-94ED-5EAE1C3277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A473F07-B1F3-2C47-88E2-3C177E4CCAA8}"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AEA80-452F-3044-94ED-5EAE1C3277BC}"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A473F07-B1F3-2C47-88E2-3C177E4CCAA8}"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AEA80-452F-3044-94ED-5EAE1C3277BC}"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2A473F07-B1F3-2C47-88E2-3C177E4CCAA8}"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AEA80-452F-3044-94ED-5EAE1C3277BC}"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2A473F07-B1F3-2C47-88E2-3C177E4CCAA8}" type="datetimeFigureOut">
              <a:rPr lang="en-US" smtClean="0"/>
              <a:t>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445AEA80-452F-3044-94ED-5EAE1C3277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NUL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Middle Passage	</a:t>
            </a:r>
            <a:endParaRPr lang="en-US" dirty="0"/>
          </a:p>
        </p:txBody>
      </p:sp>
      <p:sp>
        <p:nvSpPr>
          <p:cNvPr id="3" name="Subtitle 2"/>
          <p:cNvSpPr>
            <a:spLocks noGrp="1"/>
          </p:cNvSpPr>
          <p:nvPr>
            <p:ph type="subTitle" idx="1"/>
          </p:nvPr>
        </p:nvSpPr>
        <p:spPr/>
        <p:txBody>
          <a:bodyPr/>
          <a:lstStyle/>
          <a:p>
            <a:r>
              <a:rPr lang="en-US" dirty="0" smtClean="0"/>
              <a:t>Living Conditions of the enslaved aboard Trans-Atlantic Slave Ships</a:t>
            </a:r>
            <a:endParaRPr lang="en-US" dirty="0"/>
          </a:p>
        </p:txBody>
      </p:sp>
    </p:spTree>
    <p:extLst>
      <p:ext uri="{BB962C8B-B14F-4D97-AF65-F5344CB8AC3E}">
        <p14:creationId xmlns:p14="http://schemas.microsoft.com/office/powerpoint/2010/main" val="247734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Starter Exercise </a:t>
            </a:r>
            <a:endParaRPr lang="en-US" dirty="0"/>
          </a:p>
        </p:txBody>
      </p:sp>
      <p:sp>
        <p:nvSpPr>
          <p:cNvPr id="2" name="Content Placeholder 1"/>
          <p:cNvSpPr>
            <a:spLocks noGrp="1"/>
          </p:cNvSpPr>
          <p:nvPr>
            <p:ph idx="1"/>
          </p:nvPr>
        </p:nvSpPr>
        <p:spPr/>
        <p:txBody>
          <a:bodyPr/>
          <a:lstStyle/>
          <a:p>
            <a:r>
              <a:rPr lang="en-US" dirty="0" smtClean="0"/>
              <a:t>Comparing a Middle-Passage slave ship to a modern day </a:t>
            </a:r>
            <a:r>
              <a:rPr lang="en-US" dirty="0"/>
              <a:t>cruise ship</a:t>
            </a:r>
            <a:br>
              <a:rPr lang="en-US" dirty="0"/>
            </a:b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5005040" y="3327951"/>
            <a:ext cx="3271634" cy="2874022"/>
          </a:xfrm>
          <a:prstGeom prst="rect">
            <a:avLst/>
          </a:prstGeom>
        </p:spPr>
      </p:pic>
      <p:pic>
        <p:nvPicPr>
          <p:cNvPr id="5" name="Picture 4"/>
          <p:cNvPicPr>
            <a:picLocks noChangeAspect="1"/>
          </p:cNvPicPr>
          <p:nvPr/>
        </p:nvPicPr>
        <p:blipFill>
          <a:blip r:embed="rId3"/>
          <a:stretch>
            <a:fillRect/>
          </a:stretch>
        </p:blipFill>
        <p:spPr>
          <a:xfrm>
            <a:off x="877749" y="3327951"/>
            <a:ext cx="3249540" cy="2874021"/>
          </a:xfrm>
          <a:prstGeom prst="rect">
            <a:avLst/>
          </a:prstGeom>
        </p:spPr>
      </p:pic>
    </p:spTree>
    <p:extLst>
      <p:ext uri="{BB962C8B-B14F-4D97-AF65-F5344CB8AC3E}">
        <p14:creationId xmlns:p14="http://schemas.microsoft.com/office/powerpoint/2010/main" val="269093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4677" y="700272"/>
            <a:ext cx="3241287" cy="5966320"/>
          </a:xfrm>
        </p:spPr>
        <p:txBody>
          <a:bodyPr>
            <a:normAutofit fontScale="85000" lnSpcReduction="20000"/>
          </a:bodyPr>
          <a:lstStyle/>
          <a:p>
            <a:r>
              <a:rPr lang="en-US" dirty="0" smtClean="0"/>
              <a:t>On this ship, the ‘Thomson Majesty’ </a:t>
            </a:r>
          </a:p>
          <a:p>
            <a:pPr marL="0" indent="0">
              <a:buNone/>
            </a:pPr>
            <a:endParaRPr lang="en-US" dirty="0"/>
          </a:p>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a:p>
            <a:r>
              <a:rPr lang="en-US" dirty="0"/>
              <a:t>T</a:t>
            </a:r>
            <a:r>
              <a:rPr lang="en-US" dirty="0" smtClean="0"/>
              <a:t>he </a:t>
            </a:r>
            <a:r>
              <a:rPr lang="en-US" dirty="0"/>
              <a:t>size of a regular cabin for two people measures 3 m</a:t>
            </a:r>
            <a:r>
              <a:rPr lang="en-US" baseline="30000" dirty="0"/>
              <a:t>2</a:t>
            </a:r>
            <a:r>
              <a:rPr lang="en-US" dirty="0"/>
              <a:t> (roughly </a:t>
            </a:r>
            <a:br>
              <a:rPr lang="en-US" dirty="0"/>
            </a:br>
            <a:r>
              <a:rPr lang="en-US" dirty="0"/>
              <a:t>the size of a small bedroom in an average house).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4687555" y="1960762"/>
            <a:ext cx="184666" cy="369332"/>
          </a:xfrm>
          <a:prstGeom prst="rect">
            <a:avLst/>
          </a:prstGeom>
          <a:noFill/>
        </p:spPr>
        <p:txBody>
          <a:bodyPr wrap="none" rtlCol="0">
            <a:spAutoFit/>
          </a:bodyPr>
          <a:lstStyle/>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221" y="700271"/>
            <a:ext cx="3786089" cy="252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221" y="3814149"/>
            <a:ext cx="3786089" cy="252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343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011" y="522870"/>
            <a:ext cx="8182080" cy="6335130"/>
          </a:xfrm>
        </p:spPr>
        <p:txBody>
          <a:bodyPr>
            <a:normAutofit/>
          </a:bodyPr>
          <a:lstStyle/>
          <a:p>
            <a:pPr marL="0" indent="0">
              <a:buNone/>
            </a:pPr>
            <a:r>
              <a:rPr lang="en-US" dirty="0" smtClean="0"/>
              <a:t>In comparison, aboard this slave ship, ‘The Brookes’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Sleeping Quarters </a:t>
            </a:r>
            <a:r>
              <a:rPr lang="en-US" dirty="0"/>
              <a:t>was 1.4x6ft </a:t>
            </a:r>
            <a:r>
              <a:rPr lang="en-US" dirty="0" smtClean="0"/>
              <a:t> for men, 1.4x5ft for women, 1x5ft for Boys, and 1.4.6ft for Girls. What did this look like?</a:t>
            </a:r>
            <a:endParaRPr lang="en-US" dirty="0"/>
          </a:p>
        </p:txBody>
      </p:sp>
      <p:pic>
        <p:nvPicPr>
          <p:cNvPr id="5" name="Picture 4"/>
          <p:cNvPicPr>
            <a:picLocks noChangeAspect="1"/>
          </p:cNvPicPr>
          <p:nvPr/>
        </p:nvPicPr>
        <p:blipFill>
          <a:blip r:embed="rId2"/>
          <a:stretch>
            <a:fillRect/>
          </a:stretch>
        </p:blipFill>
        <p:spPr>
          <a:xfrm>
            <a:off x="1901191" y="1132508"/>
            <a:ext cx="5512989" cy="4215316"/>
          </a:xfrm>
          <a:prstGeom prst="rect">
            <a:avLst/>
          </a:prstGeom>
        </p:spPr>
      </p:pic>
    </p:spTree>
    <p:extLst>
      <p:ext uri="{BB962C8B-B14F-4D97-AF65-F5344CB8AC3E}">
        <p14:creationId xmlns:p14="http://schemas.microsoft.com/office/powerpoint/2010/main" val="4006448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famous picture of the Ship’s layout</a:t>
            </a:r>
            <a:r>
              <a:rPr lang="en-US" dirty="0" smtClean="0"/>
              <a: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1" y="1831458"/>
            <a:ext cx="7760709" cy="470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652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Drawing of how the enslaved would slee</a:t>
            </a:r>
            <a:r>
              <a:rPr lang="en-US" dirty="0"/>
              <a:t>p</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664" y="1776303"/>
            <a:ext cx="6638694" cy="453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29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Exercise</a:t>
            </a:r>
            <a:endParaRPr lang="en-US" dirty="0"/>
          </a:p>
        </p:txBody>
      </p:sp>
      <p:sp>
        <p:nvSpPr>
          <p:cNvPr id="3" name="Content Placeholder 2"/>
          <p:cNvSpPr>
            <a:spLocks noGrp="1"/>
          </p:cNvSpPr>
          <p:nvPr>
            <p:ph idx="1"/>
          </p:nvPr>
        </p:nvSpPr>
        <p:spPr>
          <a:xfrm>
            <a:off x="726141" y="1586754"/>
            <a:ext cx="7691719" cy="3081728"/>
          </a:xfrm>
        </p:spPr>
        <p:txBody>
          <a:bodyPr>
            <a:normAutofit fontScale="70000" lnSpcReduction="20000"/>
          </a:bodyPr>
          <a:lstStyle/>
          <a:p>
            <a:pPr lvl="0"/>
            <a:r>
              <a:rPr lang="en-GB" sz="5100" dirty="0"/>
              <a:t>A Mediterranean cruise on the Thomson Majesty lasts a fortnight.  How long do you think a journey on a slave ship would last?  </a:t>
            </a:r>
            <a:r>
              <a:rPr lang="en-GB" sz="5100" dirty="0" smtClean="0"/>
              <a:t/>
            </a:r>
            <a:br>
              <a:rPr lang="en-GB" sz="5100" dirty="0" smtClean="0"/>
            </a:br>
            <a:r>
              <a:rPr lang="en-GB" sz="5100" dirty="0" smtClean="0"/>
              <a:t/>
            </a:r>
            <a:br>
              <a:rPr lang="en-GB" sz="5100" dirty="0" smtClean="0"/>
            </a:br>
            <a:endParaRPr lang="en-GB" sz="5100" dirty="0"/>
          </a:p>
          <a:p>
            <a:pPr marL="0" indent="0">
              <a:buNone/>
            </a:pPr>
            <a:endParaRPr lang="en-US" dirty="0"/>
          </a:p>
        </p:txBody>
      </p:sp>
      <p:sp>
        <p:nvSpPr>
          <p:cNvPr id="5" name="Rectangle 4"/>
          <p:cNvSpPr/>
          <p:nvPr/>
        </p:nvSpPr>
        <p:spPr>
          <a:xfrm>
            <a:off x="1240171" y="4668482"/>
            <a:ext cx="6566196" cy="584776"/>
          </a:xfrm>
          <a:prstGeom prst="rect">
            <a:avLst/>
          </a:prstGeom>
        </p:spPr>
        <p:txBody>
          <a:bodyPr wrap="square">
            <a:spAutoFit/>
          </a:bodyPr>
          <a:lstStyle/>
          <a:p>
            <a:r>
              <a:rPr lang="en-GB" sz="3200" i="1" dirty="0" smtClean="0"/>
              <a:t>Answer</a:t>
            </a:r>
            <a:r>
              <a:rPr lang="en-GB" sz="3200" i="1" dirty="0"/>
              <a:t>: </a:t>
            </a:r>
            <a:r>
              <a:rPr lang="en-GB" sz="3200" i="1" dirty="0" smtClean="0"/>
              <a:t>up to 3 months</a:t>
            </a:r>
            <a:endParaRPr lang="en-GB" sz="3200" dirty="0"/>
          </a:p>
        </p:txBody>
      </p:sp>
    </p:spTree>
    <p:extLst>
      <p:ext uri="{BB962C8B-B14F-4D97-AF65-F5344CB8AC3E}">
        <p14:creationId xmlns:p14="http://schemas.microsoft.com/office/powerpoint/2010/main" val="359798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576414"/>
            <a:ext cx="7691719" cy="1143000"/>
          </a:xfrm>
        </p:spPr>
        <p:txBody>
          <a:bodyPr/>
          <a:lstStyle/>
          <a:p>
            <a:r>
              <a:rPr lang="en-GB" dirty="0" smtClean="0"/>
              <a:t/>
            </a:r>
            <a:br>
              <a:rPr lang="en-GB" dirty="0" smtClean="0"/>
            </a:br>
            <a:r>
              <a:rPr lang="en-GB" dirty="0"/>
              <a:t/>
            </a:r>
            <a:br>
              <a:rPr lang="en-GB" dirty="0"/>
            </a:br>
            <a:r>
              <a:rPr lang="en-GB" dirty="0" smtClean="0"/>
              <a:t>Main </a:t>
            </a:r>
            <a:r>
              <a:rPr lang="en-GB" dirty="0"/>
              <a:t>exercise: conditions on a slave ship</a:t>
            </a:r>
            <a:br>
              <a:rPr lang="en-GB" dirty="0"/>
            </a:br>
            <a:r>
              <a:rPr lang="en-GB" dirty="0" smtClean="0"/>
              <a:t/>
            </a:r>
            <a:br>
              <a:rPr lang="en-GB"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Lets listen to the conditions aboard slave ships described by </a:t>
            </a:r>
            <a:r>
              <a:rPr lang="en-US" dirty="0" err="1" smtClean="0"/>
              <a:t>Mr</a:t>
            </a:r>
            <a:r>
              <a:rPr lang="en-US" dirty="0" smtClean="0"/>
              <a:t> Norris, who was </a:t>
            </a:r>
            <a:r>
              <a:rPr lang="en-US" u="sng" dirty="0" smtClean="0"/>
              <a:t>Pro-Slavery.</a:t>
            </a:r>
            <a:r>
              <a:rPr lang="en-US" dirty="0" smtClean="0"/>
              <a:t> </a:t>
            </a:r>
            <a:br>
              <a:rPr lang="en-US" dirty="0" smtClean="0"/>
            </a:br>
            <a:r>
              <a:rPr lang="en-US" dirty="0" smtClean="0"/>
              <a:t/>
            </a:r>
            <a:br>
              <a:rPr lang="en-US" dirty="0" smtClean="0"/>
            </a:br>
            <a:endParaRPr lang="en-US" dirty="0"/>
          </a:p>
        </p:txBody>
      </p:sp>
      <p:pic>
        <p:nvPicPr>
          <p:cNvPr id="4" name="mr_norris.mp3">
            <a:hlinkClick r:id="" action="ppaction://media"/>
          </p:cNvPr>
          <p:cNvPicPr>
            <a:picLocks noChangeAspect="1"/>
          </p:cNvPicPr>
          <p:nvPr>
            <a:audioFile r:link="rId1"/>
            <p:extLst/>
          </p:nvPr>
        </p:nvPicPr>
        <p:blipFill>
          <a:blip r:embed="rId3"/>
          <a:stretch>
            <a:fillRect/>
          </a:stretch>
        </p:blipFill>
        <p:spPr>
          <a:xfrm>
            <a:off x="1835696" y="3523957"/>
            <a:ext cx="609600" cy="609600"/>
          </a:xfrm>
          <a:prstGeom prst="rect">
            <a:avLst/>
          </a:prstGeom>
        </p:spPr>
      </p:pic>
      <p:sp>
        <p:nvSpPr>
          <p:cNvPr id="5" name="TextBox 4"/>
          <p:cNvSpPr txBox="1"/>
          <p:nvPr/>
        </p:nvSpPr>
        <p:spPr>
          <a:xfrm>
            <a:off x="3118811" y="3543248"/>
            <a:ext cx="4594177" cy="646331"/>
          </a:xfrm>
          <a:prstGeom prst="rect">
            <a:avLst/>
          </a:prstGeom>
          <a:noFill/>
        </p:spPr>
        <p:txBody>
          <a:bodyPr wrap="square" rtlCol="0">
            <a:spAutoFit/>
          </a:bodyPr>
          <a:lstStyle/>
          <a:p>
            <a:r>
              <a:rPr lang="en-US" dirty="0" smtClean="0"/>
              <a:t>(http://</a:t>
            </a:r>
            <a:r>
              <a:rPr lang="en-US" dirty="0" err="1" smtClean="0"/>
              <a:t>gallery.nen.gov.uk</a:t>
            </a:r>
            <a:r>
              <a:rPr lang="en-US" dirty="0" smtClean="0"/>
              <a:t>/assets/0712/0000/0046/mr_norris.mp3)</a:t>
            </a:r>
            <a:endParaRPr lang="en-US" dirty="0"/>
          </a:p>
        </p:txBody>
      </p:sp>
    </p:spTree>
    <p:extLst>
      <p:ext uri="{BB962C8B-B14F-4D97-AF65-F5344CB8AC3E}">
        <p14:creationId xmlns:p14="http://schemas.microsoft.com/office/powerpoint/2010/main" val="1676227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85000" lnSpcReduction="20000"/>
          </a:bodyPr>
          <a:lstStyle/>
          <a:p>
            <a:pPr algn="just">
              <a:buFont typeface="Wingdings" charset="2"/>
              <a:buChar char="v"/>
            </a:pPr>
            <a:r>
              <a:rPr lang="en-US" dirty="0" smtClean="0">
                <a:ln w="1905"/>
                <a:solidFill>
                  <a:srgbClr val="000000"/>
                </a:solidFill>
                <a:effectLst>
                  <a:innerShdw blurRad="69850" dist="43180" dir="5400000">
                    <a:srgbClr val="000000">
                      <a:alpha val="65000"/>
                    </a:srgbClr>
                  </a:innerShdw>
                </a:effectLst>
              </a:rPr>
              <a:t>Most </a:t>
            </a:r>
            <a:r>
              <a:rPr lang="en-US" dirty="0">
                <a:ln w="1905"/>
                <a:solidFill>
                  <a:srgbClr val="000000"/>
                </a:solidFill>
                <a:effectLst>
                  <a:innerShdw blurRad="69850" dist="43180" dir="5400000">
                    <a:srgbClr val="000000">
                      <a:alpha val="65000"/>
                    </a:srgbClr>
                  </a:innerShdw>
                </a:effectLst>
              </a:rPr>
              <a:t>of today’s sources have been taken from Abstract of the evidence…, (1791) and are from the perspective of abolitionists petitioning parliament to end the slave trade. Eventually their efforts succeeded when the British parliament banned trade was banned in 1807.  Given the horrific conditions outlined in this </a:t>
            </a:r>
            <a:r>
              <a:rPr lang="en-US" dirty="0" smtClean="0">
                <a:ln w="1905"/>
                <a:solidFill>
                  <a:srgbClr val="000000"/>
                </a:solidFill>
                <a:effectLst>
                  <a:innerShdw blurRad="69850" dist="43180" dir="5400000">
                    <a:srgbClr val="000000">
                      <a:alpha val="65000"/>
                    </a:srgbClr>
                  </a:innerShdw>
                </a:effectLst>
              </a:rPr>
              <a:t>material </a:t>
            </a:r>
            <a:br>
              <a:rPr lang="en-US" dirty="0" smtClean="0">
                <a:ln w="1905"/>
                <a:solidFill>
                  <a:srgbClr val="000000"/>
                </a:solidFill>
                <a:effectLst>
                  <a:innerShdw blurRad="69850" dist="43180" dir="5400000">
                    <a:srgbClr val="000000">
                      <a:alpha val="65000"/>
                    </a:srgbClr>
                  </a:innerShdw>
                </a:effectLst>
              </a:rPr>
            </a:br>
            <a:r>
              <a:rPr lang="en-US" i="1" dirty="0" smtClean="0">
                <a:ln w="1905"/>
                <a:solidFill>
                  <a:srgbClr val="000000"/>
                </a:solidFill>
                <a:effectLst>
                  <a:innerShdw blurRad="69850" dist="43180" dir="5400000">
                    <a:srgbClr val="000000">
                      <a:alpha val="65000"/>
                    </a:srgbClr>
                  </a:innerShdw>
                </a:effectLst>
              </a:rPr>
              <a:t/>
            </a:r>
            <a:br>
              <a:rPr lang="en-US" i="1" dirty="0" smtClean="0">
                <a:ln w="1905"/>
                <a:solidFill>
                  <a:srgbClr val="000000"/>
                </a:solidFill>
                <a:effectLst>
                  <a:innerShdw blurRad="69850" dist="43180" dir="5400000">
                    <a:srgbClr val="000000">
                      <a:alpha val="65000"/>
                    </a:srgbClr>
                  </a:innerShdw>
                </a:effectLst>
              </a:rPr>
            </a:br>
            <a:r>
              <a:rPr lang="en-US" i="1" dirty="0" smtClean="0">
                <a:ln w="1905"/>
                <a:solidFill>
                  <a:srgbClr val="000000"/>
                </a:solidFill>
                <a:effectLst>
                  <a:innerShdw blurRad="69850" dist="43180" dir="5400000">
                    <a:srgbClr val="000000">
                      <a:alpha val="65000"/>
                    </a:srgbClr>
                  </a:innerShdw>
                </a:effectLst>
              </a:rPr>
              <a:t>Why </a:t>
            </a:r>
            <a:r>
              <a:rPr lang="en-US" i="1" dirty="0">
                <a:ln w="1905"/>
                <a:solidFill>
                  <a:srgbClr val="000000"/>
                </a:solidFill>
                <a:effectLst>
                  <a:innerShdw blurRad="69850" dist="43180" dir="5400000">
                    <a:srgbClr val="000000">
                      <a:alpha val="65000"/>
                    </a:srgbClr>
                  </a:innerShdw>
                </a:effectLst>
              </a:rPr>
              <a:t>do you think it took so long for this to happen?  </a:t>
            </a:r>
          </a:p>
          <a:p>
            <a:pPr algn="just">
              <a:buFont typeface="Wingdings" charset="2"/>
              <a:buChar char="v"/>
            </a:pPr>
            <a:endParaRPr lang="en-US" dirty="0">
              <a:ln w="1905"/>
              <a:solidFill>
                <a:srgbClr val="000000"/>
              </a:solidFill>
              <a:effectLst>
                <a:innerShdw blurRad="69850" dist="43180" dir="5400000">
                  <a:srgbClr val="000000">
                    <a:alpha val="65000"/>
                  </a:srgbClr>
                </a:innerShdw>
              </a:effectLst>
            </a:endParaRPr>
          </a:p>
          <a:p>
            <a:pPr algn="just">
              <a:buFont typeface="Wingdings" charset="2"/>
              <a:buChar char="v"/>
            </a:pPr>
            <a:r>
              <a:rPr lang="en-US" dirty="0">
                <a:ln w="1905"/>
                <a:solidFill>
                  <a:srgbClr val="000000"/>
                </a:solidFill>
                <a:effectLst>
                  <a:innerShdw blurRad="69850" dist="43180" dir="5400000">
                    <a:srgbClr val="000000">
                      <a:alpha val="65000"/>
                    </a:srgbClr>
                  </a:innerShdw>
                </a:effectLst>
              </a:rPr>
              <a:t>In the late 18th century, abolitionists only sought to end the slave trade, but not the institution of slavery itself.  It was only after the trade was ended in 1807 that abolitionists began to campaign against slavery (which was eventually abolished in 1834-8).  </a:t>
            </a:r>
            <a:r>
              <a:rPr lang="en-US" dirty="0" smtClean="0">
                <a:ln w="1905"/>
                <a:solidFill>
                  <a:srgbClr val="000000"/>
                </a:solidFill>
                <a:effectLst>
                  <a:innerShdw blurRad="69850" dist="43180" dir="5400000">
                    <a:srgbClr val="000000">
                      <a:alpha val="65000"/>
                    </a:srgbClr>
                  </a:innerShdw>
                </a:effectLst>
              </a:rPr>
              <a:t/>
            </a:r>
            <a:br>
              <a:rPr lang="en-US" dirty="0" smtClean="0">
                <a:ln w="1905"/>
                <a:solidFill>
                  <a:srgbClr val="000000"/>
                </a:solidFill>
                <a:effectLst>
                  <a:innerShdw blurRad="69850" dist="43180" dir="5400000">
                    <a:srgbClr val="000000">
                      <a:alpha val="65000"/>
                    </a:srgbClr>
                  </a:innerShdw>
                </a:effectLst>
              </a:rPr>
            </a:br>
            <a:r>
              <a:rPr lang="en-US" dirty="0" smtClean="0">
                <a:ln w="1905"/>
                <a:solidFill>
                  <a:srgbClr val="000000"/>
                </a:solidFill>
                <a:effectLst>
                  <a:innerShdw blurRad="69850" dist="43180" dir="5400000">
                    <a:srgbClr val="000000">
                      <a:alpha val="65000"/>
                    </a:srgbClr>
                  </a:innerShdw>
                </a:effectLst>
              </a:rPr>
              <a:t/>
            </a:r>
            <a:br>
              <a:rPr lang="en-US" dirty="0" smtClean="0">
                <a:ln w="1905"/>
                <a:solidFill>
                  <a:srgbClr val="000000"/>
                </a:solidFill>
                <a:effectLst>
                  <a:innerShdw blurRad="69850" dist="43180" dir="5400000">
                    <a:srgbClr val="000000">
                      <a:alpha val="65000"/>
                    </a:srgbClr>
                  </a:innerShdw>
                </a:effectLst>
              </a:rPr>
            </a:br>
            <a:r>
              <a:rPr lang="en-US" i="1" dirty="0" smtClean="0">
                <a:ln w="1905"/>
                <a:solidFill>
                  <a:srgbClr val="000000"/>
                </a:solidFill>
                <a:effectLst>
                  <a:innerShdw blurRad="69850" dist="43180" dir="5400000">
                    <a:srgbClr val="000000">
                      <a:alpha val="65000"/>
                    </a:srgbClr>
                  </a:innerShdw>
                </a:effectLst>
              </a:rPr>
              <a:t>Why </a:t>
            </a:r>
            <a:r>
              <a:rPr lang="en-US" i="1" dirty="0">
                <a:ln w="1905"/>
                <a:solidFill>
                  <a:srgbClr val="000000"/>
                </a:solidFill>
                <a:effectLst>
                  <a:innerShdw blurRad="69850" dist="43180" dir="5400000">
                    <a:srgbClr val="000000">
                      <a:alpha val="65000"/>
                    </a:srgbClr>
                  </a:innerShdw>
                </a:effectLst>
              </a:rPr>
              <a:t>do you think they did this?</a:t>
            </a:r>
          </a:p>
          <a:p>
            <a:pPr marL="0" indent="0">
              <a:buNone/>
            </a:pPr>
            <a:endParaRPr lang="en-US" dirty="0"/>
          </a:p>
        </p:txBody>
      </p:sp>
    </p:spTree>
    <p:extLst>
      <p:ext uri="{BB962C8B-B14F-4D97-AF65-F5344CB8AC3E}">
        <p14:creationId xmlns:p14="http://schemas.microsoft.com/office/powerpoint/2010/main" val="24135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Slave Ship Conditions</a:t>
            </a:r>
            <a:endParaRPr lang="en-US" dirty="0"/>
          </a:p>
        </p:txBody>
      </p:sp>
      <p:sp>
        <p:nvSpPr>
          <p:cNvPr id="2" name="Content Placeholder 1"/>
          <p:cNvSpPr>
            <a:spLocks noGrp="1"/>
          </p:cNvSpPr>
          <p:nvPr>
            <p:ph idx="1"/>
          </p:nvPr>
        </p:nvSpPr>
        <p:spPr/>
        <p:txBody>
          <a:bodyPr>
            <a:normAutofit lnSpcReduction="10000"/>
          </a:bodyPr>
          <a:lstStyle/>
          <a:p>
            <a:r>
              <a:rPr lang="en-US" dirty="0" smtClean="0"/>
              <a:t>Today we will learn about the conditions which slaves faced in the journey from Africa to the New World. </a:t>
            </a:r>
          </a:p>
          <a:p>
            <a:r>
              <a:rPr lang="en-US" dirty="0" smtClean="0"/>
              <a:t>We will get an understanding of the horrors of the Middle-Passage from the perspective of those who suffered its worst extremes. </a:t>
            </a:r>
          </a:p>
          <a:p>
            <a:r>
              <a:rPr lang="en-US" dirty="0"/>
              <a:t>I know I will be successful if I can:</a:t>
            </a:r>
          </a:p>
          <a:p>
            <a:pPr lvl="1"/>
            <a:r>
              <a:rPr lang="en-US" dirty="0">
                <a:solidFill>
                  <a:srgbClr val="FF0000"/>
                </a:solidFill>
              </a:rPr>
              <a:t>Imagine</a:t>
            </a:r>
            <a:r>
              <a:rPr lang="en-US" dirty="0">
                <a:solidFill>
                  <a:schemeClr val="accent4">
                    <a:lumMod val="75000"/>
                  </a:schemeClr>
                </a:solidFill>
              </a:rPr>
              <a:t> </a:t>
            </a:r>
            <a:r>
              <a:rPr lang="en-US" dirty="0">
                <a:solidFill>
                  <a:schemeClr val="tx1"/>
                </a:solidFill>
              </a:rPr>
              <a:t>how it felt to be a captive slave</a:t>
            </a:r>
          </a:p>
          <a:p>
            <a:pPr lvl="1"/>
            <a:r>
              <a:rPr lang="en-US" dirty="0">
                <a:solidFill>
                  <a:srgbClr val="008000"/>
                </a:solidFill>
              </a:rPr>
              <a:t>Describe</a:t>
            </a:r>
            <a:r>
              <a:rPr lang="en-US" dirty="0">
                <a:solidFill>
                  <a:schemeClr val="tx1"/>
                </a:solidFill>
              </a:rPr>
              <a:t> the conditions of the middle passage slave ships </a:t>
            </a:r>
          </a:p>
          <a:p>
            <a:pPr lvl="1"/>
            <a:r>
              <a:rPr lang="en-US" dirty="0">
                <a:solidFill>
                  <a:srgbClr val="0066FF"/>
                </a:solidFill>
              </a:rPr>
              <a:t>Explain</a:t>
            </a:r>
            <a:r>
              <a:rPr lang="en-US" dirty="0">
                <a:solidFill>
                  <a:schemeClr val="tx1"/>
                </a:solidFill>
              </a:rPr>
              <a:t> why conditions were so bad aboard these ships</a:t>
            </a:r>
          </a:p>
          <a:p>
            <a:endParaRPr lang="en-US" dirty="0" smtClean="0"/>
          </a:p>
          <a:p>
            <a:endParaRPr lang="en-US" dirty="0"/>
          </a:p>
        </p:txBody>
      </p:sp>
    </p:spTree>
    <p:extLst>
      <p:ext uri="{BB962C8B-B14F-4D97-AF65-F5344CB8AC3E}">
        <p14:creationId xmlns:p14="http://schemas.microsoft.com/office/powerpoint/2010/main" val="42847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141" y="0"/>
            <a:ext cx="7691719" cy="1813849"/>
          </a:xfrm>
        </p:spPr>
        <p:txBody>
          <a:bodyPr/>
          <a:lstStyle/>
          <a:p>
            <a:r>
              <a:rPr lang="en-US" sz="4400" u="sng" dirty="0" smtClean="0"/>
              <a:t>Learning </a:t>
            </a:r>
            <a:r>
              <a:rPr lang="en-US" sz="4400" u="sng" dirty="0" err="1" smtClean="0"/>
              <a:t>Intenions</a:t>
            </a:r>
            <a:r>
              <a:rPr lang="en-US" sz="4400" u="sng" dirty="0" smtClean="0"/>
              <a:t> </a:t>
            </a:r>
            <a:endParaRPr lang="en-US" sz="4400" u="sng" dirty="0"/>
          </a:p>
        </p:txBody>
      </p:sp>
      <p:sp>
        <p:nvSpPr>
          <p:cNvPr id="2" name="Content Placeholder 1"/>
          <p:cNvSpPr>
            <a:spLocks noGrp="1"/>
          </p:cNvSpPr>
          <p:nvPr>
            <p:ph idx="1"/>
          </p:nvPr>
        </p:nvSpPr>
        <p:spPr>
          <a:xfrm>
            <a:off x="333955" y="1108117"/>
            <a:ext cx="4465653" cy="876261"/>
          </a:xfrm>
        </p:spPr>
        <p:txBody>
          <a:bodyPr>
            <a:normAutofit lnSpcReduction="10000"/>
          </a:bodyPr>
          <a:lstStyle/>
          <a:p>
            <a:pPr marL="0" indent="0">
              <a:buNone/>
            </a:pPr>
            <a:r>
              <a:rPr lang="en-US" dirty="0" smtClean="0"/>
              <a:t/>
            </a:r>
            <a:br>
              <a:rPr lang="en-US" dirty="0" smtClean="0"/>
            </a:br>
            <a:r>
              <a:rPr lang="en-US" sz="3200" dirty="0" smtClean="0"/>
              <a:t>Today I will learn …  </a:t>
            </a:r>
            <a:endParaRPr lang="en-US" sz="3200" dirty="0"/>
          </a:p>
        </p:txBody>
      </p:sp>
      <p:sp>
        <p:nvSpPr>
          <p:cNvPr id="9" name="Rectangle 8"/>
          <p:cNvSpPr/>
          <p:nvPr/>
        </p:nvSpPr>
        <p:spPr>
          <a:xfrm>
            <a:off x="0" y="4661657"/>
            <a:ext cx="4969893" cy="1631216"/>
          </a:xfrm>
          <a:prstGeom prst="rect">
            <a:avLst/>
          </a:prstGeom>
        </p:spPr>
        <p:txBody>
          <a:bodyPr wrap="square">
            <a:spAutoFit/>
          </a:bodyPr>
          <a:lstStyle/>
          <a:p>
            <a:pPr marL="285750" indent="-285750">
              <a:buFont typeface="Wingdings" charset="2"/>
              <a:buChar char="v"/>
            </a:pPr>
            <a:r>
              <a:rPr lang="en-US" sz="3600" dirty="0" smtClean="0"/>
              <a:t> </a:t>
            </a:r>
            <a:r>
              <a:rPr lang="en-US" sz="3200" dirty="0" smtClean="0"/>
              <a:t>How to work in groups and use </a:t>
            </a:r>
            <a:r>
              <a:rPr lang="en-US" sz="3200" dirty="0" smtClean="0">
                <a:solidFill>
                  <a:srgbClr val="3366FF"/>
                </a:solidFill>
              </a:rPr>
              <a:t>teamwork</a:t>
            </a:r>
            <a:r>
              <a:rPr lang="en-US" sz="3200" dirty="0" smtClean="0"/>
              <a:t> to reach a </a:t>
            </a:r>
            <a:r>
              <a:rPr lang="en-US" sz="3200" dirty="0" smtClean="0">
                <a:solidFill>
                  <a:srgbClr val="008000"/>
                </a:solidFill>
              </a:rPr>
              <a:t>conclusion</a:t>
            </a:r>
            <a:r>
              <a:rPr lang="en-US" sz="3200" dirty="0" smtClean="0"/>
              <a:t>. </a:t>
            </a:r>
          </a:p>
        </p:txBody>
      </p:sp>
      <p:sp>
        <p:nvSpPr>
          <p:cNvPr id="10" name="Rectangle 9"/>
          <p:cNvSpPr/>
          <p:nvPr/>
        </p:nvSpPr>
        <p:spPr>
          <a:xfrm>
            <a:off x="72496" y="2334241"/>
            <a:ext cx="4465653" cy="1569660"/>
          </a:xfrm>
          <a:prstGeom prst="rect">
            <a:avLst/>
          </a:prstGeom>
        </p:spPr>
        <p:txBody>
          <a:bodyPr wrap="square">
            <a:spAutoFit/>
          </a:bodyPr>
          <a:lstStyle/>
          <a:p>
            <a:pPr marL="285750" indent="-285750">
              <a:buFont typeface="Wingdings" charset="2"/>
              <a:buChar char="v"/>
            </a:pPr>
            <a:r>
              <a:rPr lang="en-US" sz="3200" dirty="0" smtClean="0"/>
              <a:t>How to </a:t>
            </a:r>
            <a:r>
              <a:rPr lang="en-US" sz="3200" dirty="0" err="1" smtClean="0">
                <a:solidFill>
                  <a:srgbClr val="FF0000"/>
                </a:solidFill>
              </a:rPr>
              <a:t>analyse</a:t>
            </a:r>
            <a:r>
              <a:rPr lang="en-US" sz="3200" dirty="0" smtClean="0">
                <a:solidFill>
                  <a:srgbClr val="FF0000"/>
                </a:solidFill>
              </a:rPr>
              <a:t> </a:t>
            </a:r>
            <a:r>
              <a:rPr lang="en-US" sz="3200" dirty="0" smtClean="0"/>
              <a:t>and </a:t>
            </a:r>
            <a:r>
              <a:rPr lang="en-US" sz="3200" dirty="0" smtClean="0">
                <a:solidFill>
                  <a:srgbClr val="FF6600"/>
                </a:solidFill>
              </a:rPr>
              <a:t>evaluate</a:t>
            </a:r>
            <a:r>
              <a:rPr lang="en-US" sz="3200" dirty="0" smtClean="0"/>
              <a:t> sources. (Like this man here!)</a:t>
            </a:r>
          </a:p>
        </p:txBody>
      </p:sp>
      <p:pic>
        <p:nvPicPr>
          <p:cNvPr id="11" name="Picture 10"/>
          <p:cNvPicPr>
            <a:picLocks noChangeAspect="1"/>
          </p:cNvPicPr>
          <p:nvPr/>
        </p:nvPicPr>
        <p:blipFill>
          <a:blip r:embed="rId2"/>
          <a:stretch>
            <a:fillRect/>
          </a:stretch>
        </p:blipFill>
        <p:spPr>
          <a:xfrm>
            <a:off x="5287377" y="4389787"/>
            <a:ext cx="3447967" cy="2293850"/>
          </a:xfrm>
          <a:prstGeom prst="rect">
            <a:avLst/>
          </a:prstGeom>
        </p:spPr>
      </p:pic>
      <p:pic>
        <p:nvPicPr>
          <p:cNvPr id="12" name="Picture 11"/>
          <p:cNvPicPr>
            <a:picLocks noChangeAspect="1"/>
          </p:cNvPicPr>
          <p:nvPr/>
        </p:nvPicPr>
        <p:blipFill>
          <a:blip r:embed="rId3"/>
          <a:stretch>
            <a:fillRect/>
          </a:stretch>
        </p:blipFill>
        <p:spPr>
          <a:xfrm>
            <a:off x="5287377" y="1926943"/>
            <a:ext cx="3447967" cy="2273550"/>
          </a:xfrm>
          <a:prstGeom prst="rect">
            <a:avLst/>
          </a:prstGeom>
        </p:spPr>
      </p:pic>
    </p:spTree>
    <p:extLst>
      <p:ext uri="{BB962C8B-B14F-4D97-AF65-F5344CB8AC3E}">
        <p14:creationId xmlns:p14="http://schemas.microsoft.com/office/powerpoint/2010/main" val="35239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When Slaves were sold into new world-slavery on the West-African coast, they would face a terrible journey across the Atlantic Ocean </a:t>
            </a:r>
          </a:p>
          <a:p>
            <a:r>
              <a:rPr lang="en-US" dirty="0" smtClean="0"/>
              <a:t>They would spend the majority of the journey in chains and awful conditions of filth and bad nutrition, leading to disease and death. </a:t>
            </a:r>
          </a:p>
          <a:p>
            <a:r>
              <a:rPr lang="en-US" dirty="0" smtClean="0"/>
              <a:t>In fact, of the 10-15 million slaves who were to be forced across the Atlantic, at least 2 million died. (between 15-20%)</a:t>
            </a:r>
          </a:p>
        </p:txBody>
      </p:sp>
    </p:spTree>
    <p:extLst>
      <p:ext uri="{BB962C8B-B14F-4D97-AF65-F5344CB8AC3E}">
        <p14:creationId xmlns:p14="http://schemas.microsoft.com/office/powerpoint/2010/main" val="172041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541544"/>
            <a:ext cx="7691719" cy="6181069"/>
          </a:xfrm>
        </p:spPr>
        <p:txBody>
          <a:bodyPr>
            <a:normAutofit fontScale="92500" lnSpcReduction="10000"/>
          </a:bodyPr>
          <a:lstStyle/>
          <a:p>
            <a:r>
              <a:rPr lang="en-US" dirty="0" smtClean="0"/>
              <a:t>Slaves would be routinely punished with whipping and beating amongst other forms of punishment.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a:p>
          <a:p>
            <a:endParaRPr lang="en-US" dirty="0"/>
          </a:p>
          <a:p>
            <a:r>
              <a:rPr lang="en-US" dirty="0" smtClean="0"/>
              <a:t>They would be held in captivity and below the deck of the ship all night with no access to any essentials such as bathrooms. </a:t>
            </a:r>
            <a:endParaRPr lang="en-US" dirty="0"/>
          </a:p>
        </p:txBody>
      </p:sp>
      <p:pic>
        <p:nvPicPr>
          <p:cNvPr id="5" name="Picture 4"/>
          <p:cNvPicPr>
            <a:picLocks noChangeAspect="1"/>
          </p:cNvPicPr>
          <p:nvPr/>
        </p:nvPicPr>
        <p:blipFill>
          <a:blip r:embed="rId2"/>
          <a:stretch>
            <a:fillRect/>
          </a:stretch>
        </p:blipFill>
        <p:spPr>
          <a:xfrm>
            <a:off x="1587419" y="1811371"/>
            <a:ext cx="6461729" cy="3585065"/>
          </a:xfrm>
          <a:prstGeom prst="rect">
            <a:avLst/>
          </a:prstGeom>
        </p:spPr>
      </p:pic>
    </p:spTree>
    <p:extLst>
      <p:ext uri="{BB962C8B-B14F-4D97-AF65-F5344CB8AC3E}">
        <p14:creationId xmlns:p14="http://schemas.microsoft.com/office/powerpoint/2010/main" val="951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224087"/>
            <a:ext cx="7691719" cy="5934665"/>
          </a:xfrm>
        </p:spPr>
        <p:txBody>
          <a:bodyPr/>
          <a:lstStyle/>
          <a:p>
            <a:r>
              <a:rPr lang="en-US" dirty="0" smtClean="0"/>
              <a:t>When they were allowed on the upper deck for brief period during the daytime, slaves were forced to ‘exercise’.</a:t>
            </a:r>
          </a:p>
          <a:p>
            <a:r>
              <a:rPr lang="en-US" dirty="0" smtClean="0"/>
              <a:t>Often this took the form of being forced to dance for their master’s amusement. </a:t>
            </a:r>
            <a:endParaRPr lang="en-US" dirty="0"/>
          </a:p>
        </p:txBody>
      </p:sp>
      <p:pic>
        <p:nvPicPr>
          <p:cNvPr id="4" name="Picture 3"/>
          <p:cNvPicPr>
            <a:picLocks noChangeAspect="1"/>
          </p:cNvPicPr>
          <p:nvPr/>
        </p:nvPicPr>
        <p:blipFill>
          <a:blip r:embed="rId2"/>
          <a:stretch>
            <a:fillRect/>
          </a:stretch>
        </p:blipFill>
        <p:spPr>
          <a:xfrm>
            <a:off x="1413952" y="2539653"/>
            <a:ext cx="6560493" cy="3949916"/>
          </a:xfrm>
          <a:prstGeom prst="rect">
            <a:avLst/>
          </a:prstGeom>
        </p:spPr>
      </p:pic>
    </p:spTree>
    <p:extLst>
      <p:ext uri="{BB962C8B-B14F-4D97-AF65-F5344CB8AC3E}">
        <p14:creationId xmlns:p14="http://schemas.microsoft.com/office/powerpoint/2010/main" val="94855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877144"/>
            <a:ext cx="7691719" cy="4571999"/>
          </a:xfrm>
        </p:spPr>
        <p:txBody>
          <a:bodyPr/>
          <a:lstStyle/>
          <a:p>
            <a:r>
              <a:rPr lang="en-US" dirty="0" smtClean="0"/>
              <a:t>In such unbelievably terrible conditions, slaves sometimes tried to rebel to overthrow the rule of the ship’s crew. </a:t>
            </a:r>
            <a:endParaRPr lang="en-US" dirty="0"/>
          </a:p>
        </p:txBody>
      </p:sp>
      <p:pic>
        <p:nvPicPr>
          <p:cNvPr id="4" name="Picture 3"/>
          <p:cNvPicPr>
            <a:picLocks noChangeAspect="1"/>
          </p:cNvPicPr>
          <p:nvPr/>
        </p:nvPicPr>
        <p:blipFill>
          <a:blip r:embed="rId2"/>
          <a:stretch>
            <a:fillRect/>
          </a:stretch>
        </p:blipFill>
        <p:spPr>
          <a:xfrm>
            <a:off x="1344637" y="2464958"/>
            <a:ext cx="6517756" cy="3683432"/>
          </a:xfrm>
          <a:prstGeom prst="rect">
            <a:avLst/>
          </a:prstGeom>
        </p:spPr>
      </p:pic>
    </p:spTree>
    <p:extLst>
      <p:ext uri="{BB962C8B-B14F-4D97-AF65-F5344CB8AC3E}">
        <p14:creationId xmlns:p14="http://schemas.microsoft.com/office/powerpoint/2010/main" val="761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448175"/>
            <a:ext cx="7691719" cy="5710578"/>
          </a:xfrm>
        </p:spPr>
        <p:txBody>
          <a:bodyPr>
            <a:normAutofit lnSpcReduction="10000"/>
          </a:bodyPr>
          <a:lstStyle/>
          <a:p>
            <a:r>
              <a:rPr lang="en-US" dirty="0" smtClean="0"/>
              <a:t>Furthermore, in such conditions suicide by jumping into the sea became very common. </a:t>
            </a:r>
          </a:p>
          <a:p>
            <a:r>
              <a:rPr lang="en-US" dirty="0" smtClean="0"/>
              <a:t>This was a problem for ship captains as slaves were very valuable. </a:t>
            </a:r>
          </a:p>
          <a:p>
            <a:r>
              <a:rPr lang="en-US" dirty="0" smtClean="0"/>
              <a:t>The methods used to combat suicide therefore, were very severe.</a:t>
            </a:r>
          </a:p>
          <a:p>
            <a:r>
              <a:rPr lang="en-US" dirty="0" smtClean="0"/>
              <a:t>For example, captains used the sharks that followed the ships as a means to terrify slaves. One ship captain, who had a rash of suicides on his ship, took a woman and lowered her into the water on a rope, and pulled her out as quickly as as possible. When the slaves could see her, it became apparent that the sharks had already killed her—</a:t>
            </a:r>
            <a:r>
              <a:rPr lang="en-US" i="1" dirty="0" smtClean="0"/>
              <a:t>and bitten off the lower half of her body.’</a:t>
            </a:r>
            <a:endParaRPr lang="en-US" i="1" dirty="0"/>
          </a:p>
        </p:txBody>
      </p:sp>
    </p:spTree>
    <p:extLst>
      <p:ext uri="{BB962C8B-B14F-4D97-AF65-F5344CB8AC3E}">
        <p14:creationId xmlns:p14="http://schemas.microsoft.com/office/powerpoint/2010/main" val="23465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1176458"/>
            <a:ext cx="7691719" cy="1774024"/>
          </a:xfrm>
        </p:spPr>
        <p:txBody>
          <a:bodyPr>
            <a:noAutofit/>
          </a:bodyPr>
          <a:lstStyle/>
          <a:p>
            <a:r>
              <a:rPr lang="en-US" sz="4000" dirty="0" smtClean="0"/>
              <a:t>This lesson will outline these conditions which the enslaved suffered and help us to understand the lengths they went to in order to be free from them. </a:t>
            </a:r>
            <a:endParaRPr lang="en-US" sz="4000" dirty="0"/>
          </a:p>
        </p:txBody>
      </p:sp>
    </p:spTree>
    <p:extLst>
      <p:ext uri="{BB962C8B-B14F-4D97-AF65-F5344CB8AC3E}">
        <p14:creationId xmlns:p14="http://schemas.microsoft.com/office/powerpoint/2010/main" val="6376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202</TotalTime>
  <Words>580</Words>
  <Application>Microsoft Office PowerPoint</Application>
  <PresentationFormat>On-screen Show (4:3)</PresentationFormat>
  <Paragraphs>51</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Venture</vt:lpstr>
      <vt:lpstr>The Middle Passage </vt:lpstr>
      <vt:lpstr>Slave Ship Conditions</vt:lpstr>
      <vt:lpstr>Learning Intenions </vt:lpstr>
      <vt:lpstr>PowerPoint Presentation</vt:lpstr>
      <vt:lpstr>PowerPoint Presentation</vt:lpstr>
      <vt:lpstr>PowerPoint Presentation</vt:lpstr>
      <vt:lpstr>PowerPoint Presentation</vt:lpstr>
      <vt:lpstr>PowerPoint Presentation</vt:lpstr>
      <vt:lpstr>PowerPoint Presentation</vt:lpstr>
      <vt:lpstr>Starter Exercise </vt:lpstr>
      <vt:lpstr>PowerPoint Presentation</vt:lpstr>
      <vt:lpstr>PowerPoint Presentation</vt:lpstr>
      <vt:lpstr>A famous picture of the Ship’s layout.</vt:lpstr>
      <vt:lpstr>A Drawing of how the enslaved would sleep</vt:lpstr>
      <vt:lpstr>Quick Exercise</vt:lpstr>
      <vt:lpstr>  Main exercise: conditions on a slave ship  </vt:lpstr>
      <vt:lpstr>Final Thoughts…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Clark</dc:creator>
  <cp:lastModifiedBy>Authorised User</cp:lastModifiedBy>
  <cp:revision>21</cp:revision>
  <cp:lastPrinted>2014-03-10T14:20:14Z</cp:lastPrinted>
  <dcterms:created xsi:type="dcterms:W3CDTF">2014-03-09T22:09:14Z</dcterms:created>
  <dcterms:modified xsi:type="dcterms:W3CDTF">2014-03-10T14:21:58Z</dcterms:modified>
</cp:coreProperties>
</file>