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9" r:id="rId3"/>
    <p:sldId id="260" r:id="rId4"/>
    <p:sldId id="261" r:id="rId5"/>
    <p:sldId id="262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58722" autoAdjust="0"/>
  </p:normalViewPr>
  <p:slideViewPr>
    <p:cSldViewPr>
      <p:cViewPr varScale="1">
        <p:scale>
          <a:sx n="62" d="100"/>
          <a:sy n="6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kathryn:Dropbox:Research:Goodbye%20Spain:First%20draft:graph%20da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/>
      <c:lineChart>
        <c:grouping val="standard"/>
        <c:ser>
          <c:idx val="0"/>
          <c:order val="0"/>
          <c:tx>
            <c:strRef>
              <c:f>Options!$B$1</c:f>
              <c:strCache>
                <c:ptCount val="1"/>
                <c:pt idx="0">
                  <c:v>Independent State</c:v>
                </c:pt>
              </c:strCache>
            </c:strRef>
          </c:tx>
          <c:marker>
            <c:symbol val="none"/>
          </c:marker>
          <c:cat>
            <c:numRef>
              <c:f>Options!$A$2:$A$32</c:f>
              <c:numCache>
                <c:formatCode>mmm\-yy</c:formatCode>
                <c:ptCount val="31"/>
                <c:pt idx="0">
                  <c:v>38504</c:v>
                </c:pt>
                <c:pt idx="1">
                  <c:v>38657</c:v>
                </c:pt>
                <c:pt idx="2">
                  <c:v>38777</c:v>
                </c:pt>
                <c:pt idx="3">
                  <c:v>38899</c:v>
                </c:pt>
                <c:pt idx="4">
                  <c:v>38991</c:v>
                </c:pt>
                <c:pt idx="5">
                  <c:v>39022</c:v>
                </c:pt>
                <c:pt idx="6">
                  <c:v>39142</c:v>
                </c:pt>
                <c:pt idx="7">
                  <c:v>39264</c:v>
                </c:pt>
                <c:pt idx="8">
                  <c:v>39356</c:v>
                </c:pt>
                <c:pt idx="9">
                  <c:v>39417</c:v>
                </c:pt>
                <c:pt idx="10">
                  <c:v>39448</c:v>
                </c:pt>
                <c:pt idx="11">
                  <c:v>39569</c:v>
                </c:pt>
                <c:pt idx="12">
                  <c:v>39630</c:v>
                </c:pt>
                <c:pt idx="13">
                  <c:v>39753</c:v>
                </c:pt>
                <c:pt idx="14">
                  <c:v>39845</c:v>
                </c:pt>
                <c:pt idx="15">
                  <c:v>39934</c:v>
                </c:pt>
                <c:pt idx="16">
                  <c:v>39995</c:v>
                </c:pt>
                <c:pt idx="17">
                  <c:v>40148</c:v>
                </c:pt>
                <c:pt idx="18">
                  <c:v>40210</c:v>
                </c:pt>
                <c:pt idx="19">
                  <c:v>40299</c:v>
                </c:pt>
                <c:pt idx="20">
                  <c:v>40360</c:v>
                </c:pt>
                <c:pt idx="21">
                  <c:v>40483</c:v>
                </c:pt>
                <c:pt idx="22">
                  <c:v>40544</c:v>
                </c:pt>
                <c:pt idx="23">
                  <c:v>40695</c:v>
                </c:pt>
                <c:pt idx="24">
                  <c:v>40817</c:v>
                </c:pt>
                <c:pt idx="25">
                  <c:v>40969</c:v>
                </c:pt>
                <c:pt idx="26">
                  <c:v>41061</c:v>
                </c:pt>
                <c:pt idx="27">
                  <c:v>41214</c:v>
                </c:pt>
                <c:pt idx="28">
                  <c:v>41306</c:v>
                </c:pt>
                <c:pt idx="29">
                  <c:v>41426</c:v>
                </c:pt>
                <c:pt idx="30">
                  <c:v>41579</c:v>
                </c:pt>
              </c:numCache>
            </c:numRef>
          </c:cat>
          <c:val>
            <c:numRef>
              <c:f>Options!$B$2:$B$32</c:f>
              <c:numCache>
                <c:formatCode>General</c:formatCode>
                <c:ptCount val="31"/>
                <c:pt idx="0">
                  <c:v>13.6</c:v>
                </c:pt>
                <c:pt idx="1">
                  <c:v>12.9</c:v>
                </c:pt>
                <c:pt idx="2">
                  <c:v>13.9</c:v>
                </c:pt>
                <c:pt idx="3">
                  <c:v>14.9</c:v>
                </c:pt>
                <c:pt idx="4">
                  <c:v>14</c:v>
                </c:pt>
                <c:pt idx="5">
                  <c:v>15.9</c:v>
                </c:pt>
                <c:pt idx="6">
                  <c:v>14.5</c:v>
                </c:pt>
                <c:pt idx="7">
                  <c:v>16.899999999999999</c:v>
                </c:pt>
                <c:pt idx="8">
                  <c:v>18.5</c:v>
                </c:pt>
                <c:pt idx="9">
                  <c:v>17.3</c:v>
                </c:pt>
                <c:pt idx="10">
                  <c:v>19.399999999999999</c:v>
                </c:pt>
                <c:pt idx="11">
                  <c:v>17.600000000000001</c:v>
                </c:pt>
                <c:pt idx="12">
                  <c:v>16.100000000000001</c:v>
                </c:pt>
                <c:pt idx="13">
                  <c:v>17.399999999999999</c:v>
                </c:pt>
                <c:pt idx="14">
                  <c:v>16.100000000000001</c:v>
                </c:pt>
                <c:pt idx="15">
                  <c:v>20.9</c:v>
                </c:pt>
                <c:pt idx="16">
                  <c:v>19</c:v>
                </c:pt>
                <c:pt idx="17">
                  <c:v>21.6</c:v>
                </c:pt>
                <c:pt idx="18">
                  <c:v>19.399999999999999</c:v>
                </c:pt>
                <c:pt idx="19">
                  <c:v>21.5</c:v>
                </c:pt>
                <c:pt idx="20">
                  <c:v>24.3</c:v>
                </c:pt>
                <c:pt idx="21">
                  <c:v>25.2</c:v>
                </c:pt>
                <c:pt idx="22">
                  <c:v>24.5</c:v>
                </c:pt>
                <c:pt idx="23">
                  <c:v>25</c:v>
                </c:pt>
                <c:pt idx="24">
                  <c:v>28.2</c:v>
                </c:pt>
                <c:pt idx="25">
                  <c:v>29</c:v>
                </c:pt>
                <c:pt idx="26">
                  <c:v>34</c:v>
                </c:pt>
                <c:pt idx="27">
                  <c:v>44.3</c:v>
                </c:pt>
                <c:pt idx="28">
                  <c:v>46.4</c:v>
                </c:pt>
                <c:pt idx="29">
                  <c:v>47</c:v>
                </c:pt>
                <c:pt idx="30">
                  <c:v>48.5</c:v>
                </c:pt>
              </c:numCache>
            </c:numRef>
          </c:val>
        </c:ser>
        <c:ser>
          <c:idx val="1"/>
          <c:order val="1"/>
          <c:tx>
            <c:strRef>
              <c:f>Options!$C$1</c:f>
              <c:strCache>
                <c:ptCount val="1"/>
                <c:pt idx="0">
                  <c:v>Federal State</c:v>
                </c:pt>
              </c:strCache>
            </c:strRef>
          </c:tx>
          <c:marker>
            <c:symbol val="none"/>
          </c:marker>
          <c:cat>
            <c:numRef>
              <c:f>Options!$A$2:$A$32</c:f>
              <c:numCache>
                <c:formatCode>mmm\-yy</c:formatCode>
                <c:ptCount val="31"/>
                <c:pt idx="0">
                  <c:v>38504</c:v>
                </c:pt>
                <c:pt idx="1">
                  <c:v>38657</c:v>
                </c:pt>
                <c:pt idx="2">
                  <c:v>38777</c:v>
                </c:pt>
                <c:pt idx="3">
                  <c:v>38899</c:v>
                </c:pt>
                <c:pt idx="4">
                  <c:v>38991</c:v>
                </c:pt>
                <c:pt idx="5">
                  <c:v>39022</c:v>
                </c:pt>
                <c:pt idx="6">
                  <c:v>39142</c:v>
                </c:pt>
                <c:pt idx="7">
                  <c:v>39264</c:v>
                </c:pt>
                <c:pt idx="8">
                  <c:v>39356</c:v>
                </c:pt>
                <c:pt idx="9">
                  <c:v>39417</c:v>
                </c:pt>
                <c:pt idx="10">
                  <c:v>39448</c:v>
                </c:pt>
                <c:pt idx="11">
                  <c:v>39569</c:v>
                </c:pt>
                <c:pt idx="12">
                  <c:v>39630</c:v>
                </c:pt>
                <c:pt idx="13">
                  <c:v>39753</c:v>
                </c:pt>
                <c:pt idx="14">
                  <c:v>39845</c:v>
                </c:pt>
                <c:pt idx="15">
                  <c:v>39934</c:v>
                </c:pt>
                <c:pt idx="16">
                  <c:v>39995</c:v>
                </c:pt>
                <c:pt idx="17">
                  <c:v>40148</c:v>
                </c:pt>
                <c:pt idx="18">
                  <c:v>40210</c:v>
                </c:pt>
                <c:pt idx="19">
                  <c:v>40299</c:v>
                </c:pt>
                <c:pt idx="20">
                  <c:v>40360</c:v>
                </c:pt>
                <c:pt idx="21">
                  <c:v>40483</c:v>
                </c:pt>
                <c:pt idx="22">
                  <c:v>40544</c:v>
                </c:pt>
                <c:pt idx="23">
                  <c:v>40695</c:v>
                </c:pt>
                <c:pt idx="24">
                  <c:v>40817</c:v>
                </c:pt>
                <c:pt idx="25">
                  <c:v>40969</c:v>
                </c:pt>
                <c:pt idx="26">
                  <c:v>41061</c:v>
                </c:pt>
                <c:pt idx="27">
                  <c:v>41214</c:v>
                </c:pt>
                <c:pt idx="28">
                  <c:v>41306</c:v>
                </c:pt>
                <c:pt idx="29">
                  <c:v>41426</c:v>
                </c:pt>
                <c:pt idx="30">
                  <c:v>41579</c:v>
                </c:pt>
              </c:numCache>
            </c:numRef>
          </c:cat>
          <c:val>
            <c:numRef>
              <c:f>Options!$C$2:$C$32</c:f>
              <c:numCache>
                <c:formatCode>General</c:formatCode>
                <c:ptCount val="31"/>
                <c:pt idx="0">
                  <c:v>31.3</c:v>
                </c:pt>
                <c:pt idx="1">
                  <c:v>35.800000000000004</c:v>
                </c:pt>
                <c:pt idx="2">
                  <c:v>33.4</c:v>
                </c:pt>
                <c:pt idx="3">
                  <c:v>34.1</c:v>
                </c:pt>
                <c:pt idx="4">
                  <c:v>32.9</c:v>
                </c:pt>
                <c:pt idx="5">
                  <c:v>32.800000000000004</c:v>
                </c:pt>
                <c:pt idx="6">
                  <c:v>35.300000000000004</c:v>
                </c:pt>
                <c:pt idx="7">
                  <c:v>34</c:v>
                </c:pt>
                <c:pt idx="8">
                  <c:v>34.200000000000003</c:v>
                </c:pt>
                <c:pt idx="9">
                  <c:v>33.800000000000004</c:v>
                </c:pt>
                <c:pt idx="10">
                  <c:v>36.4</c:v>
                </c:pt>
                <c:pt idx="11">
                  <c:v>33.4</c:v>
                </c:pt>
                <c:pt idx="12">
                  <c:v>34.700000000000003</c:v>
                </c:pt>
                <c:pt idx="13">
                  <c:v>31.8</c:v>
                </c:pt>
                <c:pt idx="14">
                  <c:v>35.200000000000003</c:v>
                </c:pt>
                <c:pt idx="15">
                  <c:v>35</c:v>
                </c:pt>
                <c:pt idx="16">
                  <c:v>32.200000000000003</c:v>
                </c:pt>
                <c:pt idx="17">
                  <c:v>29.9</c:v>
                </c:pt>
                <c:pt idx="18">
                  <c:v>29.5</c:v>
                </c:pt>
                <c:pt idx="19">
                  <c:v>31.2</c:v>
                </c:pt>
                <c:pt idx="20">
                  <c:v>31</c:v>
                </c:pt>
                <c:pt idx="21">
                  <c:v>30.9</c:v>
                </c:pt>
                <c:pt idx="22">
                  <c:v>31.9</c:v>
                </c:pt>
                <c:pt idx="23">
                  <c:v>33</c:v>
                </c:pt>
                <c:pt idx="24">
                  <c:v>30.4</c:v>
                </c:pt>
                <c:pt idx="25">
                  <c:v>30.8</c:v>
                </c:pt>
                <c:pt idx="26">
                  <c:v>28.7</c:v>
                </c:pt>
                <c:pt idx="27">
                  <c:v>25.5</c:v>
                </c:pt>
                <c:pt idx="28">
                  <c:v>22.4</c:v>
                </c:pt>
                <c:pt idx="29">
                  <c:v>21.2</c:v>
                </c:pt>
                <c:pt idx="30">
                  <c:v>21.3</c:v>
                </c:pt>
              </c:numCache>
            </c:numRef>
          </c:val>
        </c:ser>
        <c:ser>
          <c:idx val="2"/>
          <c:order val="2"/>
          <c:tx>
            <c:strRef>
              <c:f>Options!$D$1</c:f>
              <c:strCache>
                <c:ptCount val="1"/>
                <c:pt idx="0">
                  <c:v>Autonomous Community</c:v>
                </c:pt>
              </c:strCache>
            </c:strRef>
          </c:tx>
          <c:marker>
            <c:symbol val="none"/>
          </c:marker>
          <c:cat>
            <c:numRef>
              <c:f>Options!$A$2:$A$32</c:f>
              <c:numCache>
                <c:formatCode>mmm\-yy</c:formatCode>
                <c:ptCount val="31"/>
                <c:pt idx="0">
                  <c:v>38504</c:v>
                </c:pt>
                <c:pt idx="1">
                  <c:v>38657</c:v>
                </c:pt>
                <c:pt idx="2">
                  <c:v>38777</c:v>
                </c:pt>
                <c:pt idx="3">
                  <c:v>38899</c:v>
                </c:pt>
                <c:pt idx="4">
                  <c:v>38991</c:v>
                </c:pt>
                <c:pt idx="5">
                  <c:v>39022</c:v>
                </c:pt>
                <c:pt idx="6">
                  <c:v>39142</c:v>
                </c:pt>
                <c:pt idx="7">
                  <c:v>39264</c:v>
                </c:pt>
                <c:pt idx="8">
                  <c:v>39356</c:v>
                </c:pt>
                <c:pt idx="9">
                  <c:v>39417</c:v>
                </c:pt>
                <c:pt idx="10">
                  <c:v>39448</c:v>
                </c:pt>
                <c:pt idx="11">
                  <c:v>39569</c:v>
                </c:pt>
                <c:pt idx="12">
                  <c:v>39630</c:v>
                </c:pt>
                <c:pt idx="13">
                  <c:v>39753</c:v>
                </c:pt>
                <c:pt idx="14">
                  <c:v>39845</c:v>
                </c:pt>
                <c:pt idx="15">
                  <c:v>39934</c:v>
                </c:pt>
                <c:pt idx="16">
                  <c:v>39995</c:v>
                </c:pt>
                <c:pt idx="17">
                  <c:v>40148</c:v>
                </c:pt>
                <c:pt idx="18">
                  <c:v>40210</c:v>
                </c:pt>
                <c:pt idx="19">
                  <c:v>40299</c:v>
                </c:pt>
                <c:pt idx="20">
                  <c:v>40360</c:v>
                </c:pt>
                <c:pt idx="21">
                  <c:v>40483</c:v>
                </c:pt>
                <c:pt idx="22">
                  <c:v>40544</c:v>
                </c:pt>
                <c:pt idx="23">
                  <c:v>40695</c:v>
                </c:pt>
                <c:pt idx="24">
                  <c:v>40817</c:v>
                </c:pt>
                <c:pt idx="25">
                  <c:v>40969</c:v>
                </c:pt>
                <c:pt idx="26">
                  <c:v>41061</c:v>
                </c:pt>
                <c:pt idx="27">
                  <c:v>41214</c:v>
                </c:pt>
                <c:pt idx="28">
                  <c:v>41306</c:v>
                </c:pt>
                <c:pt idx="29">
                  <c:v>41426</c:v>
                </c:pt>
                <c:pt idx="30">
                  <c:v>41579</c:v>
                </c:pt>
              </c:numCache>
            </c:numRef>
          </c:cat>
          <c:val>
            <c:numRef>
              <c:f>Options!$D$2:$D$32</c:f>
              <c:numCache>
                <c:formatCode>General</c:formatCode>
                <c:ptCount val="31"/>
                <c:pt idx="0">
                  <c:v>40.800000000000004</c:v>
                </c:pt>
                <c:pt idx="1">
                  <c:v>37.6</c:v>
                </c:pt>
                <c:pt idx="2">
                  <c:v>38.200000000000003</c:v>
                </c:pt>
                <c:pt idx="3">
                  <c:v>37.300000000000004</c:v>
                </c:pt>
                <c:pt idx="4">
                  <c:v>38.9</c:v>
                </c:pt>
                <c:pt idx="5">
                  <c:v>40</c:v>
                </c:pt>
                <c:pt idx="6">
                  <c:v>37</c:v>
                </c:pt>
                <c:pt idx="7">
                  <c:v>37.300000000000004</c:v>
                </c:pt>
                <c:pt idx="8">
                  <c:v>35</c:v>
                </c:pt>
                <c:pt idx="9">
                  <c:v>37.800000000000004</c:v>
                </c:pt>
                <c:pt idx="10">
                  <c:v>34.800000000000004</c:v>
                </c:pt>
                <c:pt idx="11">
                  <c:v>38.9</c:v>
                </c:pt>
                <c:pt idx="12">
                  <c:v>37</c:v>
                </c:pt>
                <c:pt idx="13">
                  <c:v>38.300000000000004</c:v>
                </c:pt>
                <c:pt idx="14">
                  <c:v>38.6</c:v>
                </c:pt>
                <c:pt idx="15">
                  <c:v>34.9</c:v>
                </c:pt>
                <c:pt idx="16">
                  <c:v>36.800000000000004</c:v>
                </c:pt>
                <c:pt idx="17">
                  <c:v>36.9</c:v>
                </c:pt>
                <c:pt idx="18">
                  <c:v>38.200000000000003</c:v>
                </c:pt>
                <c:pt idx="19">
                  <c:v>35.200000000000003</c:v>
                </c:pt>
                <c:pt idx="20">
                  <c:v>33.300000000000004</c:v>
                </c:pt>
                <c:pt idx="21">
                  <c:v>34.700000000000003</c:v>
                </c:pt>
                <c:pt idx="22">
                  <c:v>33.200000000000003</c:v>
                </c:pt>
                <c:pt idx="23">
                  <c:v>31.8</c:v>
                </c:pt>
                <c:pt idx="24">
                  <c:v>30.3</c:v>
                </c:pt>
                <c:pt idx="25">
                  <c:v>27.8</c:v>
                </c:pt>
                <c:pt idx="26">
                  <c:v>25.4</c:v>
                </c:pt>
                <c:pt idx="27">
                  <c:v>19.100000000000001</c:v>
                </c:pt>
                <c:pt idx="28">
                  <c:v>20.7</c:v>
                </c:pt>
                <c:pt idx="29">
                  <c:v>22.8</c:v>
                </c:pt>
                <c:pt idx="30">
                  <c:v>18.600000000000001</c:v>
                </c:pt>
              </c:numCache>
            </c:numRef>
          </c:val>
        </c:ser>
        <c:ser>
          <c:idx val="3"/>
          <c:order val="3"/>
          <c:tx>
            <c:strRef>
              <c:f>Options!$E$1</c:f>
              <c:strCache>
                <c:ptCount val="1"/>
                <c:pt idx="0">
                  <c:v>Region</c:v>
                </c:pt>
              </c:strCache>
            </c:strRef>
          </c:tx>
          <c:marker>
            <c:symbol val="none"/>
          </c:marker>
          <c:cat>
            <c:numRef>
              <c:f>Options!$A$2:$A$32</c:f>
              <c:numCache>
                <c:formatCode>mmm\-yy</c:formatCode>
                <c:ptCount val="31"/>
                <c:pt idx="0">
                  <c:v>38504</c:v>
                </c:pt>
                <c:pt idx="1">
                  <c:v>38657</c:v>
                </c:pt>
                <c:pt idx="2">
                  <c:v>38777</c:v>
                </c:pt>
                <c:pt idx="3">
                  <c:v>38899</c:v>
                </c:pt>
                <c:pt idx="4">
                  <c:v>38991</c:v>
                </c:pt>
                <c:pt idx="5">
                  <c:v>39022</c:v>
                </c:pt>
                <c:pt idx="6">
                  <c:v>39142</c:v>
                </c:pt>
                <c:pt idx="7">
                  <c:v>39264</c:v>
                </c:pt>
                <c:pt idx="8">
                  <c:v>39356</c:v>
                </c:pt>
                <c:pt idx="9">
                  <c:v>39417</c:v>
                </c:pt>
                <c:pt idx="10">
                  <c:v>39448</c:v>
                </c:pt>
                <c:pt idx="11">
                  <c:v>39569</c:v>
                </c:pt>
                <c:pt idx="12">
                  <c:v>39630</c:v>
                </c:pt>
                <c:pt idx="13">
                  <c:v>39753</c:v>
                </c:pt>
                <c:pt idx="14">
                  <c:v>39845</c:v>
                </c:pt>
                <c:pt idx="15">
                  <c:v>39934</c:v>
                </c:pt>
                <c:pt idx="16">
                  <c:v>39995</c:v>
                </c:pt>
                <c:pt idx="17">
                  <c:v>40148</c:v>
                </c:pt>
                <c:pt idx="18">
                  <c:v>40210</c:v>
                </c:pt>
                <c:pt idx="19">
                  <c:v>40299</c:v>
                </c:pt>
                <c:pt idx="20">
                  <c:v>40360</c:v>
                </c:pt>
                <c:pt idx="21">
                  <c:v>40483</c:v>
                </c:pt>
                <c:pt idx="22">
                  <c:v>40544</c:v>
                </c:pt>
                <c:pt idx="23">
                  <c:v>40695</c:v>
                </c:pt>
                <c:pt idx="24">
                  <c:v>40817</c:v>
                </c:pt>
                <c:pt idx="25">
                  <c:v>40969</c:v>
                </c:pt>
                <c:pt idx="26">
                  <c:v>41061</c:v>
                </c:pt>
                <c:pt idx="27">
                  <c:v>41214</c:v>
                </c:pt>
                <c:pt idx="28">
                  <c:v>41306</c:v>
                </c:pt>
                <c:pt idx="29">
                  <c:v>41426</c:v>
                </c:pt>
                <c:pt idx="30">
                  <c:v>41579</c:v>
                </c:pt>
              </c:numCache>
            </c:numRef>
          </c:cat>
          <c:val>
            <c:numRef>
              <c:f>Options!$E$2:$E$32</c:f>
              <c:numCache>
                <c:formatCode>General</c:formatCode>
                <c:ptCount val="31"/>
                <c:pt idx="0">
                  <c:v>7</c:v>
                </c:pt>
                <c:pt idx="1">
                  <c:v>5.6</c:v>
                </c:pt>
                <c:pt idx="2">
                  <c:v>8.1</c:v>
                </c:pt>
                <c:pt idx="3">
                  <c:v>6.9</c:v>
                </c:pt>
                <c:pt idx="4">
                  <c:v>8.3000000000000007</c:v>
                </c:pt>
                <c:pt idx="5">
                  <c:v>6.8</c:v>
                </c:pt>
                <c:pt idx="6">
                  <c:v>6.1</c:v>
                </c:pt>
                <c:pt idx="7">
                  <c:v>5.5</c:v>
                </c:pt>
                <c:pt idx="8">
                  <c:v>4.7</c:v>
                </c:pt>
                <c:pt idx="9">
                  <c:v>5.0999999999999996</c:v>
                </c:pt>
                <c:pt idx="10">
                  <c:v>3.8</c:v>
                </c:pt>
                <c:pt idx="11">
                  <c:v>5.0999999999999996</c:v>
                </c:pt>
                <c:pt idx="12">
                  <c:v>6.1</c:v>
                </c:pt>
                <c:pt idx="13">
                  <c:v>7.1</c:v>
                </c:pt>
                <c:pt idx="14">
                  <c:v>4.5</c:v>
                </c:pt>
                <c:pt idx="15">
                  <c:v>4.4000000000000004</c:v>
                </c:pt>
                <c:pt idx="16">
                  <c:v>6.2</c:v>
                </c:pt>
                <c:pt idx="17">
                  <c:v>5.9</c:v>
                </c:pt>
                <c:pt idx="18">
                  <c:v>6.9</c:v>
                </c:pt>
                <c:pt idx="19">
                  <c:v>7.3</c:v>
                </c:pt>
                <c:pt idx="20">
                  <c:v>5.4</c:v>
                </c:pt>
                <c:pt idx="21">
                  <c:v>5.9</c:v>
                </c:pt>
                <c:pt idx="22">
                  <c:v>5.6</c:v>
                </c:pt>
                <c:pt idx="23">
                  <c:v>5.6</c:v>
                </c:pt>
                <c:pt idx="24">
                  <c:v>5.7</c:v>
                </c:pt>
                <c:pt idx="25">
                  <c:v>5.2</c:v>
                </c:pt>
                <c:pt idx="26">
                  <c:v>5.7</c:v>
                </c:pt>
                <c:pt idx="27">
                  <c:v>4</c:v>
                </c:pt>
                <c:pt idx="28">
                  <c:v>4.4000000000000004</c:v>
                </c:pt>
                <c:pt idx="29">
                  <c:v>4.5999999999999996</c:v>
                </c:pt>
                <c:pt idx="30">
                  <c:v>5.4</c:v>
                </c:pt>
              </c:numCache>
            </c:numRef>
          </c:val>
        </c:ser>
        <c:ser>
          <c:idx val="4"/>
          <c:order val="4"/>
          <c:tx>
            <c:strRef>
              <c:f>Options!$F$1</c:f>
              <c:strCache>
                <c:ptCount val="1"/>
                <c:pt idx="0">
                  <c:v>Don't Know</c:v>
                </c:pt>
              </c:strCache>
            </c:strRef>
          </c:tx>
          <c:marker>
            <c:symbol val="none"/>
          </c:marker>
          <c:cat>
            <c:numRef>
              <c:f>Options!$A$2:$A$32</c:f>
              <c:numCache>
                <c:formatCode>mmm\-yy</c:formatCode>
                <c:ptCount val="31"/>
                <c:pt idx="0">
                  <c:v>38504</c:v>
                </c:pt>
                <c:pt idx="1">
                  <c:v>38657</c:v>
                </c:pt>
                <c:pt idx="2">
                  <c:v>38777</c:v>
                </c:pt>
                <c:pt idx="3">
                  <c:v>38899</c:v>
                </c:pt>
                <c:pt idx="4">
                  <c:v>38991</c:v>
                </c:pt>
                <c:pt idx="5">
                  <c:v>39022</c:v>
                </c:pt>
                <c:pt idx="6">
                  <c:v>39142</c:v>
                </c:pt>
                <c:pt idx="7">
                  <c:v>39264</c:v>
                </c:pt>
                <c:pt idx="8">
                  <c:v>39356</c:v>
                </c:pt>
                <c:pt idx="9">
                  <c:v>39417</c:v>
                </c:pt>
                <c:pt idx="10">
                  <c:v>39448</c:v>
                </c:pt>
                <c:pt idx="11">
                  <c:v>39569</c:v>
                </c:pt>
                <c:pt idx="12">
                  <c:v>39630</c:v>
                </c:pt>
                <c:pt idx="13">
                  <c:v>39753</c:v>
                </c:pt>
                <c:pt idx="14">
                  <c:v>39845</c:v>
                </c:pt>
                <c:pt idx="15">
                  <c:v>39934</c:v>
                </c:pt>
                <c:pt idx="16">
                  <c:v>39995</c:v>
                </c:pt>
                <c:pt idx="17">
                  <c:v>40148</c:v>
                </c:pt>
                <c:pt idx="18">
                  <c:v>40210</c:v>
                </c:pt>
                <c:pt idx="19">
                  <c:v>40299</c:v>
                </c:pt>
                <c:pt idx="20">
                  <c:v>40360</c:v>
                </c:pt>
                <c:pt idx="21">
                  <c:v>40483</c:v>
                </c:pt>
                <c:pt idx="22">
                  <c:v>40544</c:v>
                </c:pt>
                <c:pt idx="23">
                  <c:v>40695</c:v>
                </c:pt>
                <c:pt idx="24">
                  <c:v>40817</c:v>
                </c:pt>
                <c:pt idx="25">
                  <c:v>40969</c:v>
                </c:pt>
                <c:pt idx="26">
                  <c:v>41061</c:v>
                </c:pt>
                <c:pt idx="27">
                  <c:v>41214</c:v>
                </c:pt>
                <c:pt idx="28">
                  <c:v>41306</c:v>
                </c:pt>
                <c:pt idx="29">
                  <c:v>41426</c:v>
                </c:pt>
                <c:pt idx="30">
                  <c:v>41579</c:v>
                </c:pt>
              </c:numCache>
            </c:numRef>
          </c:cat>
          <c:val>
            <c:numRef>
              <c:f>Options!$F$2:$F$32</c:f>
              <c:numCache>
                <c:formatCode>General</c:formatCode>
                <c:ptCount val="31"/>
                <c:pt idx="0">
                  <c:v>6.2</c:v>
                </c:pt>
                <c:pt idx="1">
                  <c:v>6.9</c:v>
                </c:pt>
                <c:pt idx="2">
                  <c:v>5.0999999999999996</c:v>
                </c:pt>
                <c:pt idx="3">
                  <c:v>6.1</c:v>
                </c:pt>
                <c:pt idx="4">
                  <c:v>5.0999999999999996</c:v>
                </c:pt>
                <c:pt idx="5">
                  <c:v>3.7</c:v>
                </c:pt>
                <c:pt idx="6">
                  <c:v>4.9000000000000004</c:v>
                </c:pt>
                <c:pt idx="7">
                  <c:v>5.4</c:v>
                </c:pt>
                <c:pt idx="8">
                  <c:v>6</c:v>
                </c:pt>
                <c:pt idx="9">
                  <c:v>5</c:v>
                </c:pt>
                <c:pt idx="10">
                  <c:v>4.0999999999999996</c:v>
                </c:pt>
                <c:pt idx="11">
                  <c:v>4.3</c:v>
                </c:pt>
                <c:pt idx="12">
                  <c:v>5.2</c:v>
                </c:pt>
                <c:pt idx="13">
                  <c:v>4.2</c:v>
                </c:pt>
                <c:pt idx="14">
                  <c:v>3.6</c:v>
                </c:pt>
                <c:pt idx="15">
                  <c:v>3</c:v>
                </c:pt>
                <c:pt idx="16">
                  <c:v>4.2</c:v>
                </c:pt>
                <c:pt idx="17">
                  <c:v>4.0999999999999996</c:v>
                </c:pt>
                <c:pt idx="18">
                  <c:v>4.4000000000000004</c:v>
                </c:pt>
                <c:pt idx="19">
                  <c:v>4</c:v>
                </c:pt>
                <c:pt idx="20">
                  <c:v>4.9000000000000004</c:v>
                </c:pt>
                <c:pt idx="21">
                  <c:v>2.7</c:v>
                </c:pt>
                <c:pt idx="22">
                  <c:v>3.5</c:v>
                </c:pt>
                <c:pt idx="23">
                  <c:v>3.4</c:v>
                </c:pt>
                <c:pt idx="24">
                  <c:v>3.9</c:v>
                </c:pt>
                <c:pt idx="25">
                  <c:v>5.4</c:v>
                </c:pt>
                <c:pt idx="26">
                  <c:v>5</c:v>
                </c:pt>
                <c:pt idx="27">
                  <c:v>4.9000000000000004</c:v>
                </c:pt>
                <c:pt idx="28">
                  <c:v>4.9000000000000004</c:v>
                </c:pt>
                <c:pt idx="29">
                  <c:v>3.5</c:v>
                </c:pt>
                <c:pt idx="30">
                  <c:v>4</c:v>
                </c:pt>
              </c:numCache>
            </c:numRef>
          </c:val>
        </c:ser>
        <c:ser>
          <c:idx val="5"/>
          <c:order val="5"/>
          <c:tx>
            <c:strRef>
              <c:f>Options!$G$1</c:f>
              <c:strCache>
                <c:ptCount val="1"/>
                <c:pt idx="0">
                  <c:v>No answer</c:v>
                </c:pt>
              </c:strCache>
            </c:strRef>
          </c:tx>
          <c:marker>
            <c:symbol val="none"/>
          </c:marker>
          <c:cat>
            <c:numRef>
              <c:f>Options!$A$2:$A$32</c:f>
              <c:numCache>
                <c:formatCode>mmm\-yy</c:formatCode>
                <c:ptCount val="31"/>
                <c:pt idx="0">
                  <c:v>38504</c:v>
                </c:pt>
                <c:pt idx="1">
                  <c:v>38657</c:v>
                </c:pt>
                <c:pt idx="2">
                  <c:v>38777</c:v>
                </c:pt>
                <c:pt idx="3">
                  <c:v>38899</c:v>
                </c:pt>
                <c:pt idx="4">
                  <c:v>38991</c:v>
                </c:pt>
                <c:pt idx="5">
                  <c:v>39022</c:v>
                </c:pt>
                <c:pt idx="6">
                  <c:v>39142</c:v>
                </c:pt>
                <c:pt idx="7">
                  <c:v>39264</c:v>
                </c:pt>
                <c:pt idx="8">
                  <c:v>39356</c:v>
                </c:pt>
                <c:pt idx="9">
                  <c:v>39417</c:v>
                </c:pt>
                <c:pt idx="10">
                  <c:v>39448</c:v>
                </c:pt>
                <c:pt idx="11">
                  <c:v>39569</c:v>
                </c:pt>
                <c:pt idx="12">
                  <c:v>39630</c:v>
                </c:pt>
                <c:pt idx="13">
                  <c:v>39753</c:v>
                </c:pt>
                <c:pt idx="14">
                  <c:v>39845</c:v>
                </c:pt>
                <c:pt idx="15">
                  <c:v>39934</c:v>
                </c:pt>
                <c:pt idx="16">
                  <c:v>39995</c:v>
                </c:pt>
                <c:pt idx="17">
                  <c:v>40148</c:v>
                </c:pt>
                <c:pt idx="18">
                  <c:v>40210</c:v>
                </c:pt>
                <c:pt idx="19">
                  <c:v>40299</c:v>
                </c:pt>
                <c:pt idx="20">
                  <c:v>40360</c:v>
                </c:pt>
                <c:pt idx="21">
                  <c:v>40483</c:v>
                </c:pt>
                <c:pt idx="22">
                  <c:v>40544</c:v>
                </c:pt>
                <c:pt idx="23">
                  <c:v>40695</c:v>
                </c:pt>
                <c:pt idx="24">
                  <c:v>40817</c:v>
                </c:pt>
                <c:pt idx="25">
                  <c:v>40969</c:v>
                </c:pt>
                <c:pt idx="26">
                  <c:v>41061</c:v>
                </c:pt>
                <c:pt idx="27">
                  <c:v>41214</c:v>
                </c:pt>
                <c:pt idx="28">
                  <c:v>41306</c:v>
                </c:pt>
                <c:pt idx="29">
                  <c:v>41426</c:v>
                </c:pt>
                <c:pt idx="30">
                  <c:v>41579</c:v>
                </c:pt>
              </c:numCache>
            </c:numRef>
          </c:cat>
          <c:val>
            <c:numRef>
              <c:f>Options!$G$2:$G$32</c:f>
              <c:numCache>
                <c:formatCode>General</c:formatCode>
                <c:ptCount val="31"/>
                <c:pt idx="0">
                  <c:v>1.1000000000000001</c:v>
                </c:pt>
                <c:pt idx="1">
                  <c:v>1.2</c:v>
                </c:pt>
                <c:pt idx="2">
                  <c:v>1.2</c:v>
                </c:pt>
                <c:pt idx="3">
                  <c:v>0.70000000000000062</c:v>
                </c:pt>
                <c:pt idx="4">
                  <c:v>0.8</c:v>
                </c:pt>
                <c:pt idx="5">
                  <c:v>0.8</c:v>
                </c:pt>
                <c:pt idx="6">
                  <c:v>2.2000000000000002</c:v>
                </c:pt>
                <c:pt idx="7">
                  <c:v>1</c:v>
                </c:pt>
                <c:pt idx="8">
                  <c:v>1.5</c:v>
                </c:pt>
                <c:pt idx="9">
                  <c:v>1</c:v>
                </c:pt>
                <c:pt idx="10">
                  <c:v>1.6</c:v>
                </c:pt>
                <c:pt idx="11">
                  <c:v>0.70000000000000062</c:v>
                </c:pt>
                <c:pt idx="12">
                  <c:v>0.9</c:v>
                </c:pt>
                <c:pt idx="13">
                  <c:v>1.2</c:v>
                </c:pt>
                <c:pt idx="14">
                  <c:v>2</c:v>
                </c:pt>
                <c:pt idx="15">
                  <c:v>1.7000000000000008</c:v>
                </c:pt>
                <c:pt idx="16">
                  <c:v>1.6</c:v>
                </c:pt>
                <c:pt idx="17">
                  <c:v>1.6</c:v>
                </c:pt>
                <c:pt idx="18">
                  <c:v>1.6</c:v>
                </c:pt>
                <c:pt idx="19">
                  <c:v>1.7000000000000008</c:v>
                </c:pt>
                <c:pt idx="20">
                  <c:v>1</c:v>
                </c:pt>
                <c:pt idx="21">
                  <c:v>0.70000000000000062</c:v>
                </c:pt>
                <c:pt idx="22">
                  <c:v>1.3</c:v>
                </c:pt>
                <c:pt idx="23">
                  <c:v>0.70000000000000062</c:v>
                </c:pt>
                <c:pt idx="24">
                  <c:v>1.5</c:v>
                </c:pt>
                <c:pt idx="25">
                  <c:v>1.8</c:v>
                </c:pt>
                <c:pt idx="26">
                  <c:v>1.3</c:v>
                </c:pt>
                <c:pt idx="27">
                  <c:v>2.2000000000000002</c:v>
                </c:pt>
                <c:pt idx="28">
                  <c:v>1.2</c:v>
                </c:pt>
                <c:pt idx="29">
                  <c:v>0.9</c:v>
                </c:pt>
                <c:pt idx="30">
                  <c:v>2.2000000000000002</c:v>
                </c:pt>
              </c:numCache>
            </c:numRef>
          </c:val>
        </c:ser>
        <c:marker val="1"/>
        <c:axId val="73403008"/>
        <c:axId val="73421184"/>
      </c:lineChart>
      <c:dateAx>
        <c:axId val="73403008"/>
        <c:scaling>
          <c:orientation val="minMax"/>
        </c:scaling>
        <c:axPos val="b"/>
        <c:numFmt formatCode="mmm\-yy" sourceLinked="1"/>
        <c:tickLblPos val="nextTo"/>
        <c:crossAx val="73421184"/>
        <c:crosses val="autoZero"/>
        <c:auto val="1"/>
        <c:lblOffset val="100"/>
        <c:baseTimeUnit val="months"/>
      </c:dateAx>
      <c:valAx>
        <c:axId val="73421184"/>
        <c:scaling>
          <c:orientation val="minMax"/>
        </c:scaling>
        <c:axPos val="l"/>
        <c:majorGridlines/>
        <c:numFmt formatCode="General" sourceLinked="1"/>
        <c:tickLblPos val="nextTo"/>
        <c:crossAx val="73403008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E806F2-8656-4BD3-82C5-CE0C139BCC6F}" type="datetimeFigureOut">
              <a:rPr lang="en-GB" smtClean="0"/>
              <a:pPr/>
              <a:t>08/05/2014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C2BC8C-23CC-4EF6-AA8E-E2CC496CE65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C2BC8C-23CC-4EF6-AA8E-E2CC496CE655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32173-50B5-9D4A-9740-5BB67A041A4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92301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C2BC8C-23CC-4EF6-AA8E-E2CC496CE655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C2BC8C-23CC-4EF6-AA8E-E2CC496CE655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F8146-A77E-478E-B519-0DE555B684F3}" type="datetimeFigureOut">
              <a:rPr lang="en-GB" smtClean="0"/>
              <a:pPr/>
              <a:t>08/05/2014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CF248-AA06-4A66-A255-5203EB86211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F8146-A77E-478E-B519-0DE555B684F3}" type="datetimeFigureOut">
              <a:rPr lang="en-GB" smtClean="0"/>
              <a:pPr/>
              <a:t>08/05/2014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CF248-AA06-4A66-A255-5203EB86211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F8146-A77E-478E-B519-0DE555B684F3}" type="datetimeFigureOut">
              <a:rPr lang="en-GB" smtClean="0"/>
              <a:pPr/>
              <a:t>08/05/2014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CF248-AA06-4A66-A255-5203EB86211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F8146-A77E-478E-B519-0DE555B684F3}" type="datetimeFigureOut">
              <a:rPr lang="en-GB" smtClean="0"/>
              <a:pPr/>
              <a:t>08/05/2014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CF248-AA06-4A66-A255-5203EB86211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F8146-A77E-478E-B519-0DE555B684F3}" type="datetimeFigureOut">
              <a:rPr lang="en-GB" smtClean="0"/>
              <a:pPr/>
              <a:t>08/05/2014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CF248-AA06-4A66-A255-5203EB86211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F8146-A77E-478E-B519-0DE555B684F3}" type="datetimeFigureOut">
              <a:rPr lang="en-GB" smtClean="0"/>
              <a:pPr/>
              <a:t>08/05/2014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CF248-AA06-4A66-A255-5203EB86211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F8146-A77E-478E-B519-0DE555B684F3}" type="datetimeFigureOut">
              <a:rPr lang="en-GB" smtClean="0"/>
              <a:pPr/>
              <a:t>08/05/2014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CF248-AA06-4A66-A255-5203EB86211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F8146-A77E-478E-B519-0DE555B684F3}" type="datetimeFigureOut">
              <a:rPr lang="en-GB" smtClean="0"/>
              <a:pPr/>
              <a:t>08/05/2014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CF248-AA06-4A66-A255-5203EB86211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F8146-A77E-478E-B519-0DE555B684F3}" type="datetimeFigureOut">
              <a:rPr lang="en-GB" smtClean="0"/>
              <a:pPr/>
              <a:t>08/05/2014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CF248-AA06-4A66-A255-5203EB86211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F8146-A77E-478E-B519-0DE555B684F3}" type="datetimeFigureOut">
              <a:rPr lang="en-GB" smtClean="0"/>
              <a:pPr/>
              <a:t>08/05/2014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CF248-AA06-4A66-A255-5203EB86211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F8146-A77E-478E-B519-0DE555B684F3}" type="datetimeFigureOut">
              <a:rPr lang="en-GB" smtClean="0"/>
              <a:pPr/>
              <a:t>08/05/2014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CF248-AA06-4A66-A255-5203EB86211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F8146-A77E-478E-B519-0DE555B684F3}" type="datetimeFigureOut">
              <a:rPr lang="en-GB" smtClean="0"/>
              <a:pPr/>
              <a:t>08/05/2014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CF248-AA06-4A66-A255-5203EB86211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Social media use by civil pro-independence groups in Catalonia</a:t>
            </a:r>
            <a:endParaRPr lang="en-GB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 descr="http://daegorth.files.wordpress.com/2013/12/11-de-setembre-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2636912"/>
            <a:ext cx="6200775" cy="390525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483768" y="2132856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Kathryn Crameri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71320" y="443844"/>
            <a:ext cx="671967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70C0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Catalans’ preferred relationship </a:t>
            </a:r>
            <a:br>
              <a:rPr lang="en-US" sz="3200" dirty="0" smtClean="0">
                <a:solidFill>
                  <a:srgbClr val="0070C0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</a:br>
            <a:r>
              <a:rPr lang="en-US" sz="3200" dirty="0" smtClean="0">
                <a:solidFill>
                  <a:srgbClr val="0070C0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with Spain</a:t>
            </a:r>
            <a:endParaRPr lang="en-GB" sz="3200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86375" y="5905586"/>
            <a:ext cx="768139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Data taken from the </a:t>
            </a:r>
            <a:r>
              <a:rPr lang="en-GB" sz="1600" dirty="0" smtClean="0"/>
              <a:t>Centre </a:t>
            </a:r>
            <a:r>
              <a:rPr lang="en-GB" sz="1600" dirty="0" err="1" smtClean="0"/>
              <a:t>d’Estudis</a:t>
            </a:r>
            <a:r>
              <a:rPr lang="en-GB" sz="1600" dirty="0" smtClean="0"/>
              <a:t> </a:t>
            </a:r>
            <a:r>
              <a:rPr lang="en-GB" sz="1600" dirty="0" err="1" smtClean="0"/>
              <a:t>d’Opinió</a:t>
            </a:r>
            <a:r>
              <a:rPr lang="en-GB" sz="1600" dirty="0"/>
              <a:t>,</a:t>
            </a:r>
            <a:r>
              <a:rPr lang="en-GB" sz="1600" dirty="0" smtClean="0"/>
              <a:t> </a:t>
            </a:r>
            <a:r>
              <a:rPr lang="en-GB" sz="1600" i="1" dirty="0" err="1"/>
              <a:t>Baròmetre</a:t>
            </a:r>
            <a:r>
              <a:rPr lang="en-GB" sz="1600" i="1" dirty="0"/>
              <a:t> </a:t>
            </a:r>
            <a:r>
              <a:rPr lang="en-GB" sz="1600" i="1" dirty="0" err="1"/>
              <a:t>d’opinió</a:t>
            </a:r>
            <a:r>
              <a:rPr lang="en-GB" sz="1600" i="1" dirty="0"/>
              <a:t> </a:t>
            </a:r>
            <a:r>
              <a:rPr lang="en-GB" sz="1600" i="1" dirty="0" err="1"/>
              <a:t>política</a:t>
            </a:r>
            <a:r>
              <a:rPr lang="en-GB" sz="1600" i="1" dirty="0"/>
              <a:t> </a:t>
            </a:r>
            <a:r>
              <a:rPr lang="en-GB" sz="1600" dirty="0"/>
              <a:t>(‘Barometer of Political Opinion’), (</a:t>
            </a:r>
            <a:r>
              <a:rPr lang="en-GB" sz="1600" i="1" dirty="0"/>
              <a:t>Generalitat de </a:t>
            </a:r>
            <a:r>
              <a:rPr lang="en-GB" sz="1600" i="1" dirty="0" err="1"/>
              <a:t>Catalunya</a:t>
            </a:r>
            <a:r>
              <a:rPr lang="en-GB" sz="1600" i="1" dirty="0"/>
              <a:t>, </a:t>
            </a:r>
            <a:r>
              <a:rPr lang="en-GB" sz="1600" dirty="0"/>
              <a:t>2005-13)</a:t>
            </a:r>
            <a:r>
              <a:rPr lang="en-AU" sz="1600" dirty="0"/>
              <a:t> </a:t>
            </a:r>
            <a:endParaRPr lang="en-GB" sz="1600" dirty="0"/>
          </a:p>
        </p:txBody>
      </p:sp>
      <p:graphicFrame>
        <p:nvGraphicFramePr>
          <p:cNvPr id="6" name="Chart 5"/>
          <p:cNvGraphicFramePr>
            <a:graphicFrameLocks/>
          </p:cNvGraphicFramePr>
          <p:nvPr/>
        </p:nvGraphicFramePr>
        <p:xfrm>
          <a:off x="313266" y="1612900"/>
          <a:ext cx="8517467" cy="3632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976519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Civil Society</a:t>
            </a:r>
            <a:endParaRPr lang="en-US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77301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Disillusionment with party politics</a:t>
            </a:r>
          </a:p>
          <a:p>
            <a:r>
              <a:rPr lang="en-US" dirty="0" smtClean="0"/>
              <a:t>Desire for voice/agency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Key role of emotion/affect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Growth of civil </a:t>
            </a:r>
            <a:r>
              <a:rPr lang="en-US" dirty="0" err="1" smtClean="0">
                <a:solidFill>
                  <a:schemeClr val="tx1"/>
                </a:solidFill>
              </a:rPr>
              <a:t>organisations</a:t>
            </a:r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E.g. </a:t>
            </a:r>
            <a:r>
              <a:rPr lang="en-US" i="1" dirty="0" err="1" smtClean="0">
                <a:solidFill>
                  <a:schemeClr val="tx1"/>
                </a:solidFill>
              </a:rPr>
              <a:t>Assemblea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/>
              <a:t>N</a:t>
            </a:r>
            <a:r>
              <a:rPr lang="en-US" i="1" dirty="0" err="1" smtClean="0">
                <a:solidFill>
                  <a:schemeClr val="tx1"/>
                </a:solidFill>
              </a:rPr>
              <a:t>acional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/>
              <a:t>C</a:t>
            </a:r>
            <a:r>
              <a:rPr lang="en-US" i="1" dirty="0" err="1" smtClean="0">
                <a:solidFill>
                  <a:schemeClr val="tx1"/>
                </a:solidFill>
              </a:rPr>
              <a:t>atalana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dirty="0" smtClean="0"/>
              <a:t>which </a:t>
            </a:r>
            <a:r>
              <a:rPr lang="en-US" dirty="0" err="1" smtClean="0">
                <a:solidFill>
                  <a:schemeClr val="tx1"/>
                </a:solidFill>
              </a:rPr>
              <a:t>organised</a:t>
            </a:r>
            <a:r>
              <a:rPr lang="en-US" dirty="0" smtClean="0">
                <a:solidFill>
                  <a:schemeClr val="tx1"/>
                </a:solidFill>
              </a:rPr>
              <a:t> 11 Sept demonstrations in 2012 &amp; 13 (‘Via </a:t>
            </a:r>
            <a:r>
              <a:rPr lang="en-US" dirty="0" err="1" smtClean="0">
                <a:solidFill>
                  <a:schemeClr val="tx1"/>
                </a:solidFill>
              </a:rPr>
              <a:t>catalana</a:t>
            </a:r>
            <a:r>
              <a:rPr lang="en-US" dirty="0" smtClean="0">
                <a:solidFill>
                  <a:schemeClr val="tx1"/>
                </a:solidFill>
              </a:rPr>
              <a:t>’)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Crucial role of internet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activism/social media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4" descr="La-Via-Catalana la vanguardia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52119" y="4531292"/>
            <a:ext cx="3491881" cy="2326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35093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</a:t>
            </a:r>
            <a:r>
              <a:rPr lang="en-GB" dirty="0" smtClean="0"/>
              <a:t>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Barcelona, 10 July 2010: ‘The world’s first Demonstration 2.0’</a:t>
            </a:r>
          </a:p>
          <a:p>
            <a:r>
              <a:rPr lang="en-GB" dirty="0" smtClean="0"/>
              <a:t>Twitter: #</a:t>
            </a:r>
            <a:r>
              <a:rPr lang="en-GB" dirty="0" err="1" smtClean="0"/>
              <a:t>TotsSomAssembleaNC</a:t>
            </a:r>
            <a:endParaRPr lang="en-GB" dirty="0" smtClean="0"/>
          </a:p>
          <a:p>
            <a:r>
              <a:rPr lang="en-GB" dirty="0" smtClean="0"/>
              <a:t>Pro-independence ARA newspaper: innovative multiplatform environment</a:t>
            </a:r>
            <a:endParaRPr lang="en-GB" dirty="0"/>
          </a:p>
        </p:txBody>
      </p:sp>
      <p:pic>
        <p:nvPicPr>
          <p:cNvPr id="4" name="Picture 2" descr="http://dades.grupnaciodigital.com/redaccio/arxius/imatges/201403/576_1394926337totssoman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4514543"/>
            <a:ext cx="3923928" cy="23434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hypothesis and some questions:</a:t>
            </a:r>
            <a:endParaRPr lang="en-GB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Hypothesis: the Catalan independence movement would not have captured the </a:t>
            </a:r>
            <a:r>
              <a:rPr lang="en-GB" b="1" dirty="0" smtClean="0"/>
              <a:t>huge numbers </a:t>
            </a:r>
            <a:r>
              <a:rPr lang="en-GB" dirty="0" smtClean="0"/>
              <a:t>of </a:t>
            </a:r>
            <a:r>
              <a:rPr lang="en-GB" b="1" dirty="0" smtClean="0"/>
              <a:t>diverse</a:t>
            </a:r>
            <a:r>
              <a:rPr lang="en-GB" dirty="0" smtClean="0"/>
              <a:t> supporters it has </a:t>
            </a:r>
            <a:r>
              <a:rPr lang="en-GB" b="1" dirty="0" smtClean="0"/>
              <a:t>in such a short space of time </a:t>
            </a:r>
            <a:r>
              <a:rPr lang="en-GB" dirty="0" smtClean="0"/>
              <a:t>without social media, even if the ‘drivers’ for independence had been exactly the same. </a:t>
            </a:r>
          </a:p>
          <a:p>
            <a:pPr indent="17463">
              <a:spcBef>
                <a:spcPts val="1200"/>
              </a:spcBef>
              <a:buNone/>
            </a:pPr>
            <a:r>
              <a:rPr lang="en-GB" sz="2600" dirty="0" smtClean="0"/>
              <a:t>(Cf. Manuel </a:t>
            </a:r>
            <a:r>
              <a:rPr lang="en-GB" sz="2600" dirty="0" err="1" smtClean="0"/>
              <a:t>Castells</a:t>
            </a:r>
            <a:r>
              <a:rPr lang="en-GB" sz="2600" dirty="0" smtClean="0"/>
              <a:t> ‘The development of communication technologies can be understood as the gradual decoupling of contiguity and time-sharing.’ </a:t>
            </a:r>
            <a:r>
              <a:rPr lang="en-GB" sz="2600" i="1" dirty="0" smtClean="0"/>
              <a:t>Communication Power</a:t>
            </a:r>
            <a:r>
              <a:rPr lang="en-GB" sz="2600" dirty="0" smtClean="0"/>
              <a:t> (Oxford University Press, 2009), p. 34.</a:t>
            </a:r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Questions:</a:t>
            </a:r>
            <a:endParaRPr lang="en-GB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476871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>
                <a:solidFill>
                  <a:srgbClr val="0070C0"/>
                </a:solidFill>
              </a:rPr>
              <a:t>How has social media aided the following?:</a:t>
            </a:r>
          </a:p>
          <a:p>
            <a:pPr lvl="1"/>
            <a:r>
              <a:rPr lang="en-GB" dirty="0" smtClean="0"/>
              <a:t>Organisation of events</a:t>
            </a:r>
          </a:p>
          <a:p>
            <a:pPr lvl="1"/>
            <a:r>
              <a:rPr lang="en-GB" dirty="0" smtClean="0"/>
              <a:t>Dissemination of information</a:t>
            </a:r>
          </a:p>
          <a:p>
            <a:pPr lvl="1"/>
            <a:r>
              <a:rPr lang="en-GB" dirty="0" smtClean="0"/>
              <a:t>Creation of activist networks/coalitions</a:t>
            </a:r>
          </a:p>
          <a:p>
            <a:pPr lvl="1"/>
            <a:r>
              <a:rPr lang="en-GB" dirty="0" smtClean="0"/>
              <a:t>‘Five-minute activism’</a:t>
            </a:r>
          </a:p>
          <a:p>
            <a:pPr lvl="1"/>
            <a:r>
              <a:rPr lang="en-GB" dirty="0" smtClean="0"/>
              <a:t>National and international exposure for the cause</a:t>
            </a: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4005064"/>
            <a:ext cx="8208912" cy="1649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GB" sz="2600" dirty="0" smtClean="0">
                <a:solidFill>
                  <a:srgbClr val="0070C0"/>
                </a:solidFill>
              </a:rPr>
              <a:t>Creation of a sense of community of like-minded people (‘tipping point’/building trust)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GB" sz="2600" dirty="0" smtClean="0">
                <a:solidFill>
                  <a:srgbClr val="0070C0"/>
                </a:solidFill>
              </a:rPr>
              <a:t>Keeping people passionate about the cause</a:t>
            </a:r>
          </a:p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5373216"/>
            <a:ext cx="8136904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i.e. how does it reduce the costs of participation while increasing the benefits?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260</Words>
  <Application>Microsoft Office PowerPoint</Application>
  <PresentationFormat>On-screen Show (4:3)</PresentationFormat>
  <Paragraphs>32</Paragraphs>
  <Slides>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Social media use by civil pro-independence groups in Catalonia</vt:lpstr>
      <vt:lpstr>Slide 2</vt:lpstr>
      <vt:lpstr>Civil Society</vt:lpstr>
      <vt:lpstr>Examples </vt:lpstr>
      <vt:lpstr>A hypothesis and some questions:</vt:lpstr>
      <vt:lpstr>Questions:</vt:lpstr>
    </vt:vector>
  </TitlesOfParts>
  <Company>University of Glasgow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Kathryn Crameri</dc:creator>
  <cp:lastModifiedBy>gt59g</cp:lastModifiedBy>
  <cp:revision>33</cp:revision>
  <dcterms:created xsi:type="dcterms:W3CDTF">2014-04-22T11:31:44Z</dcterms:created>
  <dcterms:modified xsi:type="dcterms:W3CDTF">2014-05-08T17:39:31Z</dcterms:modified>
</cp:coreProperties>
</file>