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9" r:id="rId3"/>
    <p:sldId id="262" r:id="rId4"/>
    <p:sldId id="263" r:id="rId5"/>
    <p:sldId id="297" r:id="rId6"/>
    <p:sldId id="264" r:id="rId7"/>
    <p:sldId id="266" r:id="rId8"/>
    <p:sldId id="268" r:id="rId9"/>
    <p:sldId id="295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5" r:id="rId2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2729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14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54AD4-EA2B-4BC1-94C7-652633F695BA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23A7B-0D74-4F6C-924F-1B33BD74804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61722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C391E-B2C9-4A55-B1C3-82D4F7183543}" type="datetimeFigureOut">
              <a:rPr lang="en-GB" smtClean="0"/>
              <a:pPr/>
              <a:t>30/11/2012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F890-7C90-4826-B514-D6574D758E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0673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66C50-BE90-4C69-B878-2958C26654FB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13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14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15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16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17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18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19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DA2C7-0B9C-49E8-AAB1-F684FEADBA37}" type="slidenum">
              <a:rPr lang="en-GB"/>
              <a:pPr/>
              <a:t>21</a:t>
            </a:fld>
            <a:endParaRPr lang="en-GB" dirty="0"/>
          </a:p>
        </p:txBody>
      </p:sp>
      <p:sp>
        <p:nvSpPr>
          <p:cNvPr id="85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3808C5-8508-4092-8BFE-27DAD7C7D1D4}" type="slidenum">
              <a:rPr lang="en-GB"/>
              <a:pPr/>
              <a:t>22</a:t>
            </a:fld>
            <a:endParaRPr lang="en-GB" dirty="0"/>
          </a:p>
        </p:txBody>
      </p:sp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8D04D-9CC8-4BF7-BD19-7652845DFB68}" type="slidenum">
              <a:rPr lang="en-GB"/>
              <a:pPr/>
              <a:t>23</a:t>
            </a:fld>
            <a:endParaRPr lang="en-GB" dirty="0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500E6-DA37-4881-AE15-E32DA95FE328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8D04D-9CC8-4BF7-BD19-7652845DFB68}" type="slidenum">
              <a:rPr lang="en-GB"/>
              <a:pPr/>
              <a:t>24</a:t>
            </a:fld>
            <a:endParaRPr lang="en-GB"/>
          </a:p>
        </p:txBody>
      </p:sp>
      <p:sp>
        <p:nvSpPr>
          <p:cNvPr id="96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0E97-5ED1-4C61-81AF-428736E2CDF4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0E0E97-5ED1-4C61-81AF-428736E2CDF4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8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9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10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11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0BCA-2AEB-4F86-BCD5-D98AEDBBD26B}" type="slidenum">
              <a:rPr lang="en-GB"/>
              <a:pPr/>
              <a:t>12</a:t>
            </a:fld>
            <a:endParaRPr lang="en-GB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728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92696"/>
            <a:ext cx="44958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0477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735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6391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053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845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68000" cy="54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68000" cy="540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89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508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80000" cy="57606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332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5284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965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375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800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80000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GU 2012 staff survey -  Social Sciences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0164-1179-4950-9184-96B7D9048AD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6000" cy="6858000"/>
          </a:xfrm>
          <a:prstGeom prst="rect">
            <a:avLst/>
          </a:prstGeom>
          <a:solidFill>
            <a:srgbClr val="427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108000" y="0"/>
            <a:ext cx="36000" cy="6858000"/>
          </a:xfrm>
          <a:prstGeom prst="rect">
            <a:avLst/>
          </a:prstGeom>
          <a:solidFill>
            <a:srgbClr val="427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173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9" name="Rectangle 7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anchor="ctr">
            <a:normAutofit fontScale="90000"/>
          </a:bodyPr>
          <a:lstStyle/>
          <a:p>
            <a:r>
              <a:rPr lang="en-GB" noProof="0" dirty="0" smtClean="0"/>
              <a:t>Glasgow </a:t>
            </a:r>
            <a:r>
              <a:rPr lang="en-GB" noProof="0" dirty="0"/>
              <a:t>University Staff Survey </a:t>
            </a:r>
            <a:r>
              <a:rPr lang="en-GB" noProof="0" dirty="0" smtClean="0"/>
              <a:t>2012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 smtClean="0"/>
              <a:t>Social Science College Presentation -</a:t>
            </a:r>
            <a:endParaRPr lang="en-GB" sz="2400" noProof="0" dirty="0"/>
          </a:p>
        </p:txBody>
      </p:sp>
      <p:sp>
        <p:nvSpPr>
          <p:cNvPr id="29492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/>
              <a:t>Ian Black, HR Director</a:t>
            </a:r>
          </a:p>
          <a:p>
            <a:r>
              <a:rPr lang="en-GB" noProof="0" dirty="0"/>
              <a:t>University of Glasgow</a:t>
            </a:r>
          </a:p>
        </p:txBody>
      </p:sp>
    </p:spTree>
    <p:extLst>
      <p:ext uri="{BB962C8B-B14F-4D97-AF65-F5344CB8AC3E}">
        <p14:creationId xmlns:p14="http://schemas.microsoft.com/office/powerpoint/2010/main" xmlns="" val="622690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1: Understanding of team aims (VG + G +S)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213" y="719138"/>
            <a:ext cx="8382000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55569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smtClean="0"/>
              <a:t>KPI 2: Understanding of performance expectations (VG + G +S)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213" y="719138"/>
            <a:ext cx="8382000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5082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KPI 3: How often praised for a job well done (at least 6-monthly)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213" y="719138"/>
            <a:ext cx="8382000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30929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KPI 4: How often discuss working practice (at least annually)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213" y="719138"/>
            <a:ext cx="8382000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79643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KPI 5: How often given performance feedback (at least annually)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213" y="719138"/>
            <a:ext cx="8382000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23741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KPI 6: How good are communications within work team (Ex + G + Satis)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213" y="719138"/>
            <a:ext cx="8382000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07325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KPI 7: How good are communications with other School/RIs? (E+G+S)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213" y="719138"/>
            <a:ext cx="8382000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92268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smtClean="0"/>
              <a:t>KPI 8: How well are GU-wide changes communicated? (Ex + G + Satis)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213" y="719138"/>
            <a:ext cx="8382000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79593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9: I enjoy working in the University (SA + A) 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213" y="719138"/>
            <a:ext cx="8382000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7720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KPI 10: I feel loyal and supportive to the University (SA + A)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213" y="719138"/>
            <a:ext cx="8382000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79745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Purpose of GU 2012 Staff Survey</a:t>
            </a:r>
            <a:endParaRPr lang="en-GB" noProof="0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smtClean="0"/>
              <a:t>1. To measure:</a:t>
            </a:r>
          </a:p>
          <a:p>
            <a:pPr lvl="1"/>
            <a:r>
              <a:rPr lang="en-GB" noProof="0" smtClean="0"/>
              <a:t>Staff Involvement</a:t>
            </a:r>
          </a:p>
          <a:p>
            <a:pPr lvl="1"/>
            <a:r>
              <a:rPr lang="en-GB" noProof="0" smtClean="0"/>
              <a:t>Staff Commitment</a:t>
            </a:r>
          </a:p>
          <a:p>
            <a:pPr lvl="1"/>
            <a:r>
              <a:rPr lang="en-GB" noProof="0" smtClean="0"/>
              <a:t>Staff Wellbeing</a:t>
            </a:r>
          </a:p>
          <a:p>
            <a:r>
              <a:rPr lang="en-GB" noProof="0" smtClean="0"/>
              <a:t>2. To determine: </a:t>
            </a:r>
          </a:p>
          <a:p>
            <a:pPr lvl="1"/>
            <a:r>
              <a:rPr lang="en-GB" noProof="0" smtClean="0"/>
              <a:t>Actions for building on favourable findings </a:t>
            </a:r>
          </a:p>
          <a:p>
            <a:pPr lvl="1"/>
            <a:r>
              <a:rPr lang="en-GB" noProof="0" smtClean="0"/>
              <a:t>Actions for addressing weaknesses </a:t>
            </a:r>
          </a:p>
          <a:p>
            <a:r>
              <a:rPr lang="en-GB" noProof="0" smtClean="0"/>
              <a:t>3. Where possible, to compare with 2009 survey findings</a:t>
            </a:r>
          </a:p>
          <a:p>
            <a:pPr lvl="1"/>
            <a:r>
              <a:rPr lang="en-GB" noProof="0" smtClean="0"/>
              <a:t>To look for continuous improvement</a:t>
            </a:r>
          </a:p>
          <a:p>
            <a:r>
              <a:rPr lang="en-GB" noProof="0" smtClean="0"/>
              <a:t>Restructure has limited 2009 </a:t>
            </a:r>
            <a:r>
              <a:rPr lang="en-GB" noProof="0" smtClean="0">
                <a:sym typeface="Wingdings" pitchFamily="2" charset="2"/>
              </a:rPr>
              <a:t> 2012 </a:t>
            </a:r>
            <a:r>
              <a:rPr lang="en-GB" noProof="0" smtClean="0"/>
              <a:t>comparison</a:t>
            </a:r>
            <a:endParaRPr lang="en-GB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E0B7-2EF5-442E-B860-64EEC157EB6D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6405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smtClean="0"/>
              <a:t>HSE Stress Measurement Tool - Findings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xmlns="" val="366387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HSE UK benchmark for work-related stress</a:t>
            </a:r>
            <a:endParaRPr lang="en-GB" noProof="0" dirty="0"/>
          </a:p>
        </p:txBody>
      </p:sp>
      <p:sp>
        <p:nvSpPr>
          <p:cNvPr id="849923" name="Rectangle 3"/>
          <p:cNvSpPr>
            <a:spLocks noGrp="1" noChangeArrowheads="1"/>
          </p:cNvSpPr>
          <p:nvPr>
            <p:ph idx="1"/>
          </p:nvPr>
        </p:nvSpPr>
        <p:spPr>
          <a:xfrm>
            <a:off x="703610" y="914400"/>
            <a:ext cx="7739711" cy="1938536"/>
          </a:xfrm>
        </p:spPr>
        <p:txBody>
          <a:bodyPr>
            <a:normAutofit fontScale="92500" lnSpcReduction="20000"/>
          </a:bodyPr>
          <a:lstStyle/>
          <a:p>
            <a:r>
              <a:rPr lang="en-GB" noProof="0" dirty="0" smtClean="0"/>
              <a:t>Classifications are derived from HSE survey of 136 UK organisations (2004-10), using their methodology</a:t>
            </a:r>
          </a:p>
          <a:p>
            <a:pPr lvl="1"/>
            <a:r>
              <a:rPr lang="en-GB" noProof="0" dirty="0" smtClean="0"/>
              <a:t>35 questions measure 7 key work design factors </a:t>
            </a:r>
          </a:p>
          <a:p>
            <a:pPr lvl="1"/>
            <a:r>
              <a:rPr lang="en-GB" noProof="0" dirty="0" smtClean="0"/>
              <a:t>scored 1-5; 5 is least stress</a:t>
            </a:r>
          </a:p>
          <a:p>
            <a:r>
              <a:rPr lang="en-GB" noProof="0" dirty="0" smtClean="0"/>
              <a:t>HSE “traffic light” scoring scheme for 7 factors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8985-DE6B-4692-9DB2-4C50E06E499B}" type="slidenum">
              <a:rPr lang="en-GB" smtClean="0"/>
              <a:pPr/>
              <a:t>21</a:t>
            </a:fld>
            <a:endParaRPr lang="en-GB" dirty="0"/>
          </a:p>
        </p:txBody>
      </p:sp>
      <p:graphicFrame>
        <p:nvGraphicFramePr>
          <p:cNvPr id="8" name="Content Placeholder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81967406"/>
              </p:ext>
            </p:extLst>
          </p:nvPr>
        </p:nvGraphicFramePr>
        <p:xfrm>
          <a:off x="782056" y="2996952"/>
          <a:ext cx="7461312" cy="325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5569"/>
                <a:gridCol w="4173154"/>
                <a:gridCol w="246258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Colour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marL="84433" marR="84433"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Comment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marL="84433" marR="84433"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latin typeface="+mj-lt"/>
                        </a:rPr>
                        <a:t>Range of</a:t>
                      </a:r>
                      <a:r>
                        <a:rPr lang="en-GB" sz="1600" b="0" baseline="0" dirty="0" smtClean="0">
                          <a:latin typeface="+mj-lt"/>
                        </a:rPr>
                        <a:t> UK benchmark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marL="84433" marR="84433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Doing very well - need to maintain performance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At or above 80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Good, but need for improvement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50</a:t>
                      </a:r>
                      <a:r>
                        <a:rPr lang="en-US" sz="1600" b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- 80</a:t>
                      </a:r>
                      <a:r>
                        <a:rPr lang="en-US" sz="1600" b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 smtClean="0">
                        <a:effectLst/>
                        <a:latin typeface="+mj-lt"/>
                      </a:endParaRPr>
                    </a:p>
                    <a:p>
                      <a:pPr algn="l" fontAlgn="b"/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Clear need for improvement.  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20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– 50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  <a:latin typeface="+mj-lt"/>
                        </a:rPr>
                        <a:t>Urgent action </a:t>
                      </a:r>
                      <a:r>
                        <a:rPr lang="en-US" sz="1600" b="0" u="none" strike="noStrike" dirty="0" smtClean="0">
                          <a:effectLst/>
                          <a:latin typeface="+mj-lt"/>
                        </a:rPr>
                        <a:t>needed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Below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j-lt"/>
                        </a:rPr>
                        <a:t> 20</a:t>
                      </a:r>
                      <a:r>
                        <a:rPr lang="en-US" sz="1600" b="0" i="0" u="none" strike="noStrike" baseline="30000" dirty="0" smtClean="0">
                          <a:effectLst/>
                          <a:latin typeface="+mj-lt"/>
                        </a:rPr>
                        <a:t>th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+mj-lt"/>
                        </a:rPr>
                        <a:t> percentile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99298" y="3630209"/>
            <a:ext cx="281444" cy="19050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99298" y="4380995"/>
            <a:ext cx="281444" cy="180975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9298" y="5098750"/>
            <a:ext cx="281444" cy="180975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9298" y="5737847"/>
            <a:ext cx="281444" cy="180975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52928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noProof="0" dirty="0" smtClean="0"/>
              <a:t>HSE benchmark factors for </a:t>
            </a:r>
            <a:r>
              <a:rPr lang="en-GB" sz="3200" noProof="0" dirty="0"/>
              <a:t>work-related stress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01D0-945C-42B9-BB59-ED98BE293A36}" type="slidenum">
              <a:rPr lang="en-GB" smtClean="0"/>
              <a:pPr/>
              <a:t>22</a:t>
            </a:fld>
            <a:endParaRPr lang="en-GB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8335270"/>
              </p:ext>
            </p:extLst>
          </p:nvPr>
        </p:nvGraphicFramePr>
        <p:xfrm>
          <a:off x="715566" y="980728"/>
          <a:ext cx="7811734" cy="550099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20834"/>
                <a:gridCol w="797794"/>
                <a:gridCol w="797794"/>
                <a:gridCol w="797794"/>
                <a:gridCol w="897518"/>
              </a:tblGrid>
              <a:tr h="482490">
                <a:tc>
                  <a:txBody>
                    <a:bodyPr/>
                    <a:lstStyle/>
                    <a:p>
                      <a:endParaRPr lang="en-GB" sz="16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33" marR="8443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Red 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Yellow </a:t>
                      </a:r>
                    </a:p>
                  </a:txBody>
                  <a:tcPr marL="8795" marR="879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latin typeface="Calibri" pitchFamily="34" charset="0"/>
                          <a:cs typeface="Calibri" pitchFamily="34" charset="0"/>
                        </a:rPr>
                        <a:t>Aqua </a:t>
                      </a:r>
                    </a:p>
                  </a:txBody>
                  <a:tcPr marL="8795" marR="879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Green </a:t>
                      </a:r>
                    </a:p>
                  </a:txBody>
                  <a:tcPr marL="8795" marR="8795" marT="9525" marB="0" anchor="ctr">
                    <a:solidFill>
                      <a:srgbClr val="92D050"/>
                    </a:solidFill>
                  </a:tcPr>
                </a:tc>
              </a:tr>
              <a:tr h="17876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i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Factor</a:t>
                      </a:r>
                      <a:r>
                        <a:rPr lang="en-GB" sz="1600" b="1" baseline="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(s</a:t>
                      </a:r>
                      <a:r>
                        <a:rPr lang="en-GB" sz="16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tressor)</a:t>
                      </a:r>
                      <a:endParaRPr lang="en-GB" sz="1600" b="1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Less than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Between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Between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1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Greater than</a:t>
                      </a:r>
                      <a:endParaRPr lang="en-GB" sz="1400" b="0" i="1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Demands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workload, work patterns and the work environment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2.94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2.94 - 3.10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3.10 - 3.29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Control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how much say staff have in the way they do their work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3.22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3.22 -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3.47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3.47 -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3.72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3.72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Support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encouragement, sponsorship, resources provided by: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	a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. The organisation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and 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line management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3.27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3.27 -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3.46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3.46 -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3.65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3.65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	b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. Colleagues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3.63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3.63 -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3.78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3.78 -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3.89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3.89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Relationships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promoting positive working to avoid conflict and dealing with unacceptable behaviour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3.61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3.61 -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3.85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3.85 -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Role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whether staff understand role within organisation and whether the organisation ensures they do not have conflicting roles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4.04 -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4.18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4.18 -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4.31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4.31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6. </a:t>
                      </a:r>
                      <a:r>
                        <a:rPr lang="en-GB" sz="1600" b="1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Change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 how organisational change (large or small) is managed and communicated in the organisation</a:t>
                      </a:r>
                    </a:p>
                  </a:txBody>
                  <a:tcPr marL="63325" marR="63325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2.79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F888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2.79 -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3.04</a:t>
                      </a:r>
                    </a:p>
                  </a:txBody>
                  <a:tcPr marL="8795" marR="8795" marT="9525" marB="0" anchor="ctr">
                    <a:solidFill>
                      <a:srgbClr val="F1F7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3.04 - </a:t>
                      </a:r>
                      <a:r>
                        <a:rPr lang="en-GB" sz="14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3.24</a:t>
                      </a:r>
                    </a:p>
                  </a:txBody>
                  <a:tcPr marL="8795" marR="8795" marT="9525" marB="0" anchor="ctr">
                    <a:solidFill>
                      <a:srgbClr val="C7F4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3.24</a:t>
                      </a:r>
                      <a:endParaRPr lang="en-GB" sz="14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>
                    <a:solidFill>
                      <a:srgbClr val="DAFD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91063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HSE Scores: GU2012 by Gender, Job Family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D462-41E1-4251-9C5C-8430CA5D157D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71569" y="855406"/>
            <a:ext cx="7453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Notes</a:t>
            </a:r>
            <a:endParaRPr lang="en-GB" sz="1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2390160"/>
          <a:ext cx="8280399" cy="2582504"/>
        </p:xfrm>
        <a:graphic>
          <a:graphicData uri="http://schemas.openxmlformats.org/drawingml/2006/table">
            <a:tbl>
              <a:tblPr/>
              <a:tblGrid>
                <a:gridCol w="2355587"/>
                <a:gridCol w="901268"/>
                <a:gridCol w="92175"/>
                <a:gridCol w="665709"/>
                <a:gridCol w="573534"/>
                <a:gridCol w="696434"/>
                <a:gridCol w="760445"/>
                <a:gridCol w="760445"/>
                <a:gridCol w="665709"/>
                <a:gridCol w="809093"/>
              </a:tblGrid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Stress Factor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CCF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GU2012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GU M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GU F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1.R&amp;T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2.MPA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3.Tech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4.Ops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5.Clinic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1.Demands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3.04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3.03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2.65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3.43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3.62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2.Control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3a.Managers' Support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3.32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2.76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3b.Peer Support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2.65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2.71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2.58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2.59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3.50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2.42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4.Relationships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3.74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3.92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3.77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5.Role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4.15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4.15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4.20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4.01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4.21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4.26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4.47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4.13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3228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900" b="0" i="0" u="none" strike="noStrike" dirty="0">
                          <a:effectLst/>
                          <a:latin typeface="Calibri"/>
                        </a:rPr>
                        <a:t>6.Change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3.06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900" b="0" i="0" u="none" strike="noStrike">
                        <a:effectLst/>
                        <a:latin typeface="Calibri"/>
                      </a:endParaRP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3.10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2.96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3.29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2.89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2.74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>
                          <a:effectLst/>
                          <a:latin typeface="Calibri"/>
                        </a:rPr>
                        <a:t>3.16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900" b="0" i="0" u="none" strike="noStrike" dirty="0">
                          <a:effectLst/>
                          <a:latin typeface="Calibri"/>
                        </a:rPr>
                        <a:t>2.81</a:t>
                      </a:r>
                    </a:p>
                  </a:txBody>
                  <a:tcPr marL="7686" marR="7686" marT="76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7802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HSE Scores for </a:t>
            </a:r>
            <a:r>
              <a:rPr lang="en-GB" noProof="0" dirty="0" smtClean="0"/>
              <a:t>Social </a:t>
            </a:r>
            <a:r>
              <a:rPr lang="en-GB" dirty="0" smtClean="0"/>
              <a:t>Sciences </a:t>
            </a:r>
            <a:r>
              <a:rPr lang="en-GB" noProof="0" dirty="0" smtClean="0"/>
              <a:t>College against All Colleges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BD462-41E1-4251-9C5C-8430CA5D157D}" type="slidenum">
              <a:rPr lang="en-GB"/>
              <a:pPr/>
              <a:t>24</a:t>
            </a:fld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4717438"/>
              </p:ext>
            </p:extLst>
          </p:nvPr>
        </p:nvGraphicFramePr>
        <p:xfrm>
          <a:off x="1115616" y="2081212"/>
          <a:ext cx="6999683" cy="3200400"/>
        </p:xfrm>
        <a:graphic>
          <a:graphicData uri="http://schemas.openxmlformats.org/drawingml/2006/table">
            <a:tbl>
              <a:tblPr/>
              <a:tblGrid>
                <a:gridCol w="2884883"/>
                <a:gridCol w="1117600"/>
                <a:gridCol w="76200"/>
                <a:gridCol w="1549400"/>
                <a:gridCol w="76200"/>
                <a:gridCol w="1295400"/>
              </a:tblGrid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Stress Factor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pattFill prst="ltDnDiag">
                      <a:fgClr>
                        <a:srgbClr val="00CCF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i="0" u="none" strike="noStrike" dirty="0">
                          <a:effectLst/>
                          <a:latin typeface="Calibri"/>
                        </a:rPr>
                        <a:t>GU2012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i="0" u="none" strike="noStrike" dirty="0">
                          <a:effectLst/>
                          <a:latin typeface="Calibri"/>
                        </a:rPr>
                        <a:t>All Colleges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i="0" u="none" strike="noStrike" dirty="0" smtClean="0">
                          <a:effectLst/>
                          <a:latin typeface="Calibri"/>
                        </a:rPr>
                        <a:t>Soc </a:t>
                      </a:r>
                      <a:r>
                        <a:rPr lang="en-GB" sz="2400" b="1" i="0" u="none" strike="noStrike" dirty="0">
                          <a:effectLst/>
                          <a:latin typeface="Calibri"/>
                        </a:rPr>
                        <a:t>Sc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1.Demands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3.04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2.86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2.64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3.27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3.29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3a.Managers' Support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2.80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2.81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3b.Peer Support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2.65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2.54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2.54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4.Relationships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3.75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3.70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5.Role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4.15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4.10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4.05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6.Change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effectLst/>
                          <a:latin typeface="Calibri"/>
                        </a:rPr>
                        <a:t>3.06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3.07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400" b="0" i="0" u="none" strike="noStrike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effectLst/>
                          <a:latin typeface="Calibri"/>
                        </a:rPr>
                        <a:t>3.13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2169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GU Response </a:t>
            </a:r>
            <a:r>
              <a:rPr lang="en-GB" noProof="0" dirty="0"/>
              <a:t>Rates by College/US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Population as at March 2012</a:t>
            </a:r>
          </a:p>
          <a:p>
            <a:pPr lvl="1"/>
            <a:r>
              <a:rPr lang="en-GB" noProof="0" dirty="0" smtClean="0"/>
              <a:t>Base: 5,144; reduced from 6,056 to exclude: invigilators; adult education lecturers; tutors etc</a:t>
            </a:r>
          </a:p>
          <a:p>
            <a:pPr lvl="1"/>
            <a:r>
              <a:rPr lang="en-GB" noProof="0" dirty="0" smtClean="0"/>
              <a:t>Response: 1,780 (33%)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4CA-C378-4BE0-A2F5-1C532EA1697D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6476488"/>
              </p:ext>
            </p:extLst>
          </p:nvPr>
        </p:nvGraphicFramePr>
        <p:xfrm>
          <a:off x="971600" y="2996952"/>
          <a:ext cx="7200899" cy="3048000"/>
        </p:xfrm>
        <a:graphic>
          <a:graphicData uri="http://schemas.openxmlformats.org/drawingml/2006/table">
            <a:tbl>
              <a:tblPr/>
              <a:tblGrid>
                <a:gridCol w="2882262"/>
                <a:gridCol w="1331738"/>
                <a:gridCol w="1512474"/>
                <a:gridCol w="1474425"/>
              </a:tblGrid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College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Response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Population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Resp.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01.Arts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02.MVLS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03.Science &amp; Eng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04.Social Sciences</a:t>
                      </a:r>
                      <a:endParaRPr lang="en-GB" sz="24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48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48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48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48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05.University Services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99.Not Disclosed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8533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>GU Response Rates by Gender &amp; Job Family</a:t>
            </a:r>
            <a:endParaRPr lang="en-GB" noProof="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09335652"/>
              </p:ext>
            </p:extLst>
          </p:nvPr>
        </p:nvGraphicFramePr>
        <p:xfrm>
          <a:off x="1403648" y="980728"/>
          <a:ext cx="5719290" cy="53535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09878"/>
                <a:gridCol w="1200233"/>
                <a:gridCol w="1310369"/>
                <a:gridCol w="139881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0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Category</a:t>
                      </a:r>
                      <a:endParaRPr lang="en-GB" sz="2000" b="1" u="none" strike="noStrike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Response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Population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Resp. </a:t>
                      </a:r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Rate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b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Male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694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2502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28%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Female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966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2939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Not Disclosed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120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378425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University Total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1780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5441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1. R&amp;T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628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2116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30%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2. MPA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740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1574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47%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3. Tech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125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529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24%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4. Ops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181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948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19%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5. Clinical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274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11%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3922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99.Not Disclosed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68000"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 smtClean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University Total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1780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5441</a:t>
                      </a:r>
                      <a:endParaRPr lang="en-GB" sz="2000" b="1" i="0" u="none" strike="noStrike" dirty="0"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u="none" strike="noStrike" dirty="0"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33%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795" marR="8795" marT="9525" marB="0" anchor="ctr"/>
                </a:tc>
              </a:tr>
            </a:tbl>
          </a:graphicData>
        </a:graphic>
      </p:graphicFrame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CDD6-974A-4339-8C46-D9BDA30C8D3F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93764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Social Science – Response by School etc.</a:t>
            </a:r>
            <a:endParaRPr lang="en-GB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981075"/>
          <a:ext cx="7931224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2806"/>
                <a:gridCol w="1982806"/>
                <a:gridCol w="1982806"/>
                <a:gridCol w="19828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School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Sample n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Population N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 response</a:t>
                      </a:r>
                      <a:endParaRPr lang="en-GB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Adam Smith Business School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37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130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Sch</a:t>
                      </a:r>
                      <a:r>
                        <a:rPr lang="en-GB" sz="2000" dirty="0" smtClean="0"/>
                        <a:t> of Education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31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142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22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Sch</a:t>
                      </a:r>
                      <a:r>
                        <a:rPr lang="en-GB" sz="2000" dirty="0" smtClean="0"/>
                        <a:t> of Interdisciplinary studies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17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61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School of Law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15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59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25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Sch</a:t>
                      </a:r>
                      <a:r>
                        <a:rPr lang="en-GB" sz="2000" dirty="0" smtClean="0"/>
                        <a:t> of Social &amp; Political Sciences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39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130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30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College Admin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18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43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42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Not Disclosed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39</a:t>
                      </a:r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0164-1179-4950-9184-96B7D9048AD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College </a:t>
            </a:r>
            <a:r>
              <a:rPr lang="en-GB" noProof="0" dirty="0" smtClean="0"/>
              <a:t>Response by Gender &amp; Job Family</a:t>
            </a:r>
            <a:endParaRPr lang="en-GB" noProof="0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CDD6-974A-4339-8C46-D9BDA30C8D3F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5451402"/>
              </p:ext>
            </p:extLst>
          </p:nvPr>
        </p:nvGraphicFramePr>
        <p:xfrm>
          <a:off x="1115616" y="1052736"/>
          <a:ext cx="5976663" cy="4142606"/>
        </p:xfrm>
        <a:graphic>
          <a:graphicData uri="http://schemas.openxmlformats.org/drawingml/2006/table">
            <a:tbl>
              <a:tblPr/>
              <a:tblGrid>
                <a:gridCol w="2262538"/>
                <a:gridCol w="1085278"/>
                <a:gridCol w="1223899"/>
                <a:gridCol w="1404948"/>
              </a:tblGrid>
              <a:tr h="41297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Social Sc </a:t>
                      </a:r>
                      <a:r>
                        <a:rPr lang="en-GB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College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Response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Population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Resp. Rate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25876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41297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Female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1297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Not Disclosed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41297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Soc Sc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1297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R&amp;T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41297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1297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Tech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  <a:tr h="41297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Not Disclosed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412970"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Soc Sc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562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10 question items used as GU KPIs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4CA-C378-4BE0-A2F5-1C532EA1697D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20150381"/>
              </p:ext>
            </p:extLst>
          </p:nvPr>
        </p:nvGraphicFramePr>
        <p:xfrm>
          <a:off x="731311" y="972000"/>
          <a:ext cx="7730632" cy="50492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197272"/>
                <a:gridCol w="1533360"/>
              </a:tblGrid>
              <a:tr h="393705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Question Item</a:t>
                      </a:r>
                      <a:endParaRPr lang="en-GB" sz="16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Measure (%)</a:t>
                      </a:r>
                      <a:endParaRPr lang="en-GB" sz="16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Understanding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 team aims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VG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2: Understanding </a:t>
                      </a:r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performance</a:t>
                      </a:r>
                      <a:r>
                        <a:rPr lang="en-GB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expectations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VG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often praised for a job well done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</a:t>
                      </a:r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6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monthly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52786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4: How often do you discuss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 manager how to improve working practices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annually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5:</a:t>
                      </a:r>
                      <a:r>
                        <a:rPr lang="en-US" sz="160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often given performance feedback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</a:t>
                      </a:r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annually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6: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good are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communications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within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your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work team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7: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good are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communications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with other teams in School/RI/S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8: How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well are GU-wide changes communicated?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Ex + Good + Satis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9: I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enjoy working in the University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Str Agree + Agree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  <a:tr h="45863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KPI </a:t>
                      </a:r>
                      <a:r>
                        <a:rPr lang="en-US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10: I </a:t>
                      </a:r>
                      <a:r>
                        <a:rPr lang="en-US" sz="16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feel loyal and supportive to the University</a:t>
                      </a:r>
                      <a:endParaRPr lang="en-US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Str Agree + Agree</a:t>
                      </a:r>
                      <a:endParaRPr lang="en-GB" sz="16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95" marR="879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0495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Average of all GU KPIs 1-10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7" name="Picture 6"/>
          <p:cNvPicPr/>
          <p:nvPr>
            <p:extLst>
              <p:ext uri="{D42A27DB-BD31-4B8C-83A1-F6EECF244321}">
                <p14:modId xmlns:p14="http://schemas.microsoft.com/office/powerpoint/2010/main" xmlns="" val="2524614189"/>
              </p:ext>
            </p:extLst>
          </p:nvPr>
        </p:nvPicPr>
        <p:blipFill>
          <a:blip r:embed="rId3" cstate="print"/>
          <a:stretch>
            <a:fillRect/>
          </a:stretch>
        </p:blipFill>
        <p:spPr>
          <a:xfrm>
            <a:off x="649076" y="548681"/>
            <a:ext cx="7606143" cy="60077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87175" y="5517233"/>
            <a:ext cx="1263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**Heterosexual/straight and LGBT, as worded in the questionnaire</a:t>
            </a:r>
            <a:endParaRPr lang="en-GB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6479745" y="4941168"/>
            <a:ext cx="1263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*Disability Reported or No Disability Reported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xmlns="" val="70653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Average of all Soc Sc College KPIs 1-10</a:t>
            </a:r>
            <a:endParaRPr lang="en-GB" noProof="0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 tbi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GU 2012 staff survey -  Social Sciences College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B5F56-2D17-49DA-BAE8-CE1FA1F031B6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0213" y="719138"/>
            <a:ext cx="8382000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62450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</TotalTime>
  <Words>1351</Words>
  <Application>Microsoft Office PowerPoint</Application>
  <PresentationFormat>On-screen Show (4:3)</PresentationFormat>
  <Paragraphs>464</Paragraphs>
  <Slides>24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Glasgow University Staff Survey 2012 Social Science College Presentation -</vt:lpstr>
      <vt:lpstr>Purpose of GU 2012 Staff Survey</vt:lpstr>
      <vt:lpstr>GU Response Rates by College/US</vt:lpstr>
      <vt:lpstr>GU Response Rates by Gender &amp; Job Family</vt:lpstr>
      <vt:lpstr>Social Science – Response by School etc.</vt:lpstr>
      <vt:lpstr>College Response by Gender &amp; Job Family</vt:lpstr>
      <vt:lpstr>10 question items used as GU KPIs</vt:lpstr>
      <vt:lpstr>Average of all GU KPIs 1-10</vt:lpstr>
      <vt:lpstr>Average of all Soc Sc College KPIs 1-10</vt:lpstr>
      <vt:lpstr>KPI 1: Understanding of team aims (VG + G +S)</vt:lpstr>
      <vt:lpstr>KPI 2: Understanding of performance expectations (VG + G +S)</vt:lpstr>
      <vt:lpstr>KPI 3: How often praised for a job well done (at least 6-monthly)</vt:lpstr>
      <vt:lpstr>KPI 4: How often discuss working practice (at least annually)</vt:lpstr>
      <vt:lpstr>KPI 5: How often given performance feedback (at least annually)</vt:lpstr>
      <vt:lpstr>KPI 6: How good are communications within work team (Ex + G + Satis)</vt:lpstr>
      <vt:lpstr>KPI 7: How good are communications with other School/RIs? (E+G+S)</vt:lpstr>
      <vt:lpstr>KPI 8: How well are GU-wide changes communicated? (Ex + G + Satis)</vt:lpstr>
      <vt:lpstr>KPI 9: I enjoy working in the University (SA + A) </vt:lpstr>
      <vt:lpstr>KPI 10: I feel loyal and supportive to the University (SA + A)</vt:lpstr>
      <vt:lpstr>HSE Stress Measurement Tool - Findings</vt:lpstr>
      <vt:lpstr>HSE UK benchmark for work-related stress</vt:lpstr>
      <vt:lpstr>HSE benchmark factors for work-related stress</vt:lpstr>
      <vt:lpstr>HSE Scores: GU2012 by Gender, Job Family</vt:lpstr>
      <vt:lpstr>HSE Scores for Social Sciences College against All Colleges</vt:lpstr>
    </vt:vector>
  </TitlesOfParts>
  <Company>University of Glasgow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Science College</dc:title>
  <dc:creator>Robert Marshall</dc:creator>
  <cp:lastModifiedBy>ib45z</cp:lastModifiedBy>
  <cp:revision>90</cp:revision>
  <cp:lastPrinted>2012-07-31T13:49:26Z</cp:lastPrinted>
  <dcterms:created xsi:type="dcterms:W3CDTF">2012-07-30T10:14:59Z</dcterms:created>
  <dcterms:modified xsi:type="dcterms:W3CDTF">2012-11-30T14:40:26Z</dcterms:modified>
</cp:coreProperties>
</file>