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2" r:id="rId3"/>
    <p:sldId id="263" r:id="rId4"/>
    <p:sldId id="298" r:id="rId5"/>
    <p:sldId id="264" r:id="rId6"/>
    <p:sldId id="266" r:id="rId7"/>
    <p:sldId id="268" r:id="rId8"/>
    <p:sldId id="295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97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12C5F"/>
    <a:srgbClr val="4272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4AD4-EA2B-4BC1-94C7-652633F695BA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3A7B-0D74-4F6C-924F-1B33BD7480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617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391E-B2C9-4A55-B1C3-82D4F7183543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F890-7C90-4826-B514-D6574D758E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67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C50-BE90-4C69-B878-2958C26654F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12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13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14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15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16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2C7-0B9C-49E8-AAB1-F684FEADBA37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808C5-8508-4092-8BFE-27DAD7C7D1D4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23</a:t>
            </a:fld>
            <a:endParaRPr lang="en-GB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11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728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4958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47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73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39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05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4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8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50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57606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33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28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6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7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800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164-1179-4950-9184-96B7D9048AD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5886" y="0"/>
            <a:ext cx="54000" cy="6858000"/>
          </a:xfrm>
          <a:prstGeom prst="rect">
            <a:avLst/>
          </a:prstGeom>
          <a:solidFill>
            <a:srgbClr val="51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-8626" y="0"/>
            <a:ext cx="54000" cy="6858000"/>
          </a:xfrm>
          <a:prstGeom prst="rect">
            <a:avLst/>
          </a:prstGeom>
          <a:solidFill>
            <a:srgbClr val="51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17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9" name="Rectangle 7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r>
              <a:rPr lang="en-GB" noProof="0" dirty="0" smtClean="0"/>
              <a:t>Glasgow </a:t>
            </a:r>
            <a:r>
              <a:rPr lang="en-GB" noProof="0" dirty="0"/>
              <a:t>University Staff Survey </a:t>
            </a:r>
            <a:r>
              <a:rPr lang="en-GB" noProof="0" dirty="0" smtClean="0"/>
              <a:t>2012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smtClean="0"/>
              <a:t>Arts College Presentation</a:t>
            </a:r>
            <a:br>
              <a:rPr lang="en-GB" noProof="0" dirty="0" smtClean="0"/>
            </a:br>
            <a:endParaRPr lang="en-GB" noProof="0" dirty="0"/>
          </a:p>
        </p:txBody>
      </p:sp>
      <p:sp>
        <p:nvSpPr>
          <p:cNvPr id="29492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Ian Black, HR Director</a:t>
            </a:r>
          </a:p>
          <a:p>
            <a:r>
              <a:rPr lang="en-GB" noProof="0" dirty="0"/>
              <a:t>University of Glasgow</a:t>
            </a:r>
          </a:p>
        </p:txBody>
      </p:sp>
    </p:spTree>
    <p:extLst>
      <p:ext uri="{BB962C8B-B14F-4D97-AF65-F5344CB8AC3E}">
        <p14:creationId xmlns="" xmlns:p14="http://schemas.microsoft.com/office/powerpoint/2010/main" val="62269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KPI 2: Understanding of performance expectations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5082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3: How often praised for a job well done (at least 6-monthly)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0929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4: How often discuss working practice (at least 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96432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5: How often given performance feedback (at least 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23741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6: How good are communications within work team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7325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7: How good are communications with other School/RIs? (E+G+S)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922686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8: How well are GU-wide changes communicated?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9593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9: I enjoy working in the University (SA + A) 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67720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10: I feel loyal and supportive to the University (SA + A)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9745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HSE Stress Measurement Tool - Findings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3663874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GU Response </a:t>
            </a:r>
            <a:r>
              <a:rPr lang="en-GB" noProof="0" dirty="0"/>
              <a:t>Rates by College/US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Population as at March 2012</a:t>
            </a:r>
          </a:p>
          <a:p>
            <a:pPr lvl="1"/>
            <a:r>
              <a:rPr lang="en-GB" noProof="0" dirty="0" smtClean="0"/>
              <a:t>Base: 5,144; reduced from 6,056 to exclude: invigilators; adult education lecturers; tutors etc</a:t>
            </a:r>
          </a:p>
          <a:p>
            <a:pPr lvl="1"/>
            <a:r>
              <a:rPr lang="en-GB" noProof="0" dirty="0" smtClean="0"/>
              <a:t>Response: 1,780 (33%)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9839146"/>
              </p:ext>
            </p:extLst>
          </p:nvPr>
        </p:nvGraphicFramePr>
        <p:xfrm>
          <a:off x="971600" y="2996952"/>
          <a:ext cx="7200899" cy="3048000"/>
        </p:xfrm>
        <a:graphic>
          <a:graphicData uri="http://schemas.openxmlformats.org/drawingml/2006/table">
            <a:tbl>
              <a:tblPr/>
              <a:tblGrid>
                <a:gridCol w="2882262"/>
                <a:gridCol w="1331738"/>
                <a:gridCol w="1512474"/>
                <a:gridCol w="1474425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College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01.Arts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2E6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2E6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2E6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2E6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02.MVLS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03.Science &amp; Eng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04.Social Sciences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05.University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99.Not Disclosed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8533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HSE UK benchmark for work-related stress</a:t>
            </a:r>
            <a:endParaRPr lang="en-GB" noProof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703610" y="914400"/>
            <a:ext cx="7739711" cy="1938536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Classifications are derived from HSE survey of 136 UK organisations </a:t>
            </a:r>
            <a:r>
              <a:rPr lang="en-GB" noProof="0" smtClean="0"/>
              <a:t>(2004-10), </a:t>
            </a:r>
            <a:r>
              <a:rPr lang="en-GB" noProof="0" dirty="0" smtClean="0"/>
              <a:t>using their methodology</a:t>
            </a:r>
          </a:p>
          <a:p>
            <a:pPr lvl="1"/>
            <a:r>
              <a:rPr lang="en-GB" noProof="0" dirty="0" smtClean="0"/>
              <a:t>35 questions measure 7 key work design factors </a:t>
            </a:r>
          </a:p>
          <a:p>
            <a:pPr lvl="1"/>
            <a:r>
              <a:rPr lang="en-GB" noProof="0" dirty="0" smtClean="0"/>
              <a:t>scored 1-5; 5 is least stress</a:t>
            </a:r>
          </a:p>
          <a:p>
            <a:r>
              <a:rPr lang="en-GB" noProof="0" dirty="0" smtClean="0"/>
              <a:t>HSE “traffic light” scoring scheme for 7 factors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8985-DE6B-4692-9DB2-4C50E06E499B}" type="slidenum">
              <a:rPr lang="en-GB" smtClean="0"/>
              <a:pPr/>
              <a:t>20</a:t>
            </a:fld>
            <a:endParaRPr lang="en-GB" dirty="0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81967406"/>
              </p:ext>
            </p:extLst>
          </p:nvPr>
        </p:nvGraphicFramePr>
        <p:xfrm>
          <a:off x="782056" y="2996952"/>
          <a:ext cx="7461312" cy="325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5569"/>
                <a:gridCol w="4173154"/>
                <a:gridCol w="246258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Colour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Comment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Range of</a:t>
                      </a:r>
                      <a:r>
                        <a:rPr lang="en-GB" sz="1600" b="0" baseline="0" dirty="0" smtClean="0">
                          <a:latin typeface="+mj-lt"/>
                        </a:rPr>
                        <a:t> UK benchmark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Doing very well - need to maintain performance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At or above 80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Good, but need for improvement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- 80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Clear need for improvement.  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– 50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Urgent action 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needed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Below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99298" y="3630209"/>
            <a:ext cx="281444" cy="1905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9298" y="4380995"/>
            <a:ext cx="281444" cy="1809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9298" y="5098750"/>
            <a:ext cx="281444" cy="1809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9298" y="5737847"/>
            <a:ext cx="281444" cy="1809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2928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HSE benchmark factors for work-related stress</a:t>
            </a:r>
            <a:endParaRPr lang="en-GB" sz="3200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01D0-945C-42B9-BB59-ED98BE293A36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8335270"/>
              </p:ext>
            </p:extLst>
          </p:nvPr>
        </p:nvGraphicFramePr>
        <p:xfrm>
          <a:off x="715566" y="980728"/>
          <a:ext cx="7811734" cy="5500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20834"/>
                <a:gridCol w="797794"/>
                <a:gridCol w="797794"/>
                <a:gridCol w="797794"/>
                <a:gridCol w="897518"/>
              </a:tblGrid>
              <a:tr h="482490">
                <a:tc>
                  <a:txBody>
                    <a:bodyPr/>
                    <a:lstStyle/>
                    <a:p>
                      <a:endParaRPr lang="en-GB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Red 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Yellow </a:t>
                      </a:r>
                    </a:p>
                  </a:txBody>
                  <a:tcPr marL="8795" marR="879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latin typeface="Calibri" pitchFamily="34" charset="0"/>
                          <a:cs typeface="Calibri" pitchFamily="34" charset="0"/>
                        </a:rPr>
                        <a:t>Aqua </a:t>
                      </a:r>
                    </a:p>
                  </a:txBody>
                  <a:tcPr marL="8795" marR="879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Green </a:t>
                      </a:r>
                    </a:p>
                  </a:txBody>
                  <a:tcPr marL="8795" marR="8795" marT="9525" marB="0" anchor="ctr">
                    <a:solidFill>
                      <a:srgbClr val="92D050"/>
                    </a:solidFill>
                  </a:tcPr>
                </a:tc>
              </a:tr>
              <a:tr h="1787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Factor</a:t>
                      </a:r>
                      <a:r>
                        <a:rPr lang="en-GB" sz="1600" b="1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(s</a:t>
                      </a: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tressor)</a:t>
                      </a:r>
                      <a:endParaRPr lang="en-GB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Greater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Demands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workload, work patterns and the work environment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2.94 - 3.10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3.10 - 3.29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Control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much say staff have in the way they do their work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Support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encouragement, sponsorship, resources provided by: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The organisation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line management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b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Colleagues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Relationships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promoting positive working to avoid conflict and dealing with unacceptable behaviour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Role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whether staff understand role within organisation and whether the organisation ensures they do not have conflicting roles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Change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organisational change (large or small) is managed and communicated in the organisation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1063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HSE Scores: GU2012 by Gender, Job Family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1569" y="855406"/>
            <a:ext cx="745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Notes</a:t>
            </a:r>
            <a:endParaRPr lang="en-GB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390160"/>
          <a:ext cx="8280399" cy="2582504"/>
        </p:xfrm>
        <a:graphic>
          <a:graphicData uri="http://schemas.openxmlformats.org/drawingml/2006/table">
            <a:tbl>
              <a:tblPr/>
              <a:tblGrid>
                <a:gridCol w="2355587"/>
                <a:gridCol w="901268"/>
                <a:gridCol w="92175"/>
                <a:gridCol w="665709"/>
                <a:gridCol w="573534"/>
                <a:gridCol w="696434"/>
                <a:gridCol w="760445"/>
                <a:gridCol w="760445"/>
                <a:gridCol w="665709"/>
                <a:gridCol w="809093"/>
              </a:tblGrid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M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F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1.R&amp;T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2.MPA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3.Tech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4.Ops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5.Clinic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3.43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3.62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3.50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2.42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3.92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4.01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4.47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2.96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7802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HSE Scores for </a:t>
            </a:r>
            <a:r>
              <a:rPr lang="en-GB" noProof="0" dirty="0" smtClean="0"/>
              <a:t>Arts College against All Colleges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/>
              <a:pPr/>
              <a:t>23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081212"/>
          <a:ext cx="7061200" cy="3200400"/>
        </p:xfrm>
        <a:graphic>
          <a:graphicData uri="http://schemas.openxmlformats.org/drawingml/2006/table">
            <a:tbl>
              <a:tblPr/>
              <a:tblGrid>
                <a:gridCol w="2919687"/>
                <a:gridCol w="1129792"/>
                <a:gridCol w="76166"/>
                <a:gridCol w="1551877"/>
                <a:gridCol w="76166"/>
                <a:gridCol w="1307512"/>
              </a:tblGrid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All Colleges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1.Arts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474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GU Response Rates by Gender &amp; Job Family</a:t>
            </a:r>
            <a:endParaRPr lang="en-GB" noProof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9335652"/>
              </p:ext>
            </p:extLst>
          </p:nvPr>
        </p:nvGraphicFramePr>
        <p:xfrm>
          <a:off x="1403648" y="980728"/>
          <a:ext cx="5719290" cy="53535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9878"/>
                <a:gridCol w="1200233"/>
                <a:gridCol w="1310369"/>
                <a:gridCol w="139881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Category</a:t>
                      </a:r>
                      <a:endParaRPr lang="en-GB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Response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Resp. </a:t>
                      </a:r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2502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966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2939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78425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1. R&amp;T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628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2116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2. MPA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740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1574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47%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3. Tech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24%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4. Ops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5. Clinical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11%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922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99.Not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Arts – Response by School etc.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1916832"/>
          <a:ext cx="7931224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/>
                <a:gridCol w="198280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Population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response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Crit</a:t>
                      </a:r>
                      <a:r>
                        <a:rPr lang="en-GB" sz="2000" dirty="0" smtClean="0"/>
                        <a:t> Studies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Cult &amp; Cr Arts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Humanities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SMLC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College Admin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Not Disclosed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College </a:t>
            </a:r>
            <a:r>
              <a:rPr lang="en-GB" noProof="0" dirty="0" smtClean="0"/>
              <a:t>Response by Gender &amp; Job Family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1397000" y="1395412"/>
          <a:ext cx="6400800" cy="4572000"/>
        </p:xfrm>
        <a:graphic>
          <a:graphicData uri="http://schemas.openxmlformats.org/drawingml/2006/table">
            <a:tbl>
              <a:tblPr/>
              <a:tblGrid>
                <a:gridCol w="2082875"/>
                <a:gridCol w="1331519"/>
                <a:gridCol w="1512225"/>
                <a:gridCol w="1474181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Arts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Disclosed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ArtsTotal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Disclosed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Arts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621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10 question items used as GU KPIs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0150381"/>
              </p:ext>
            </p:extLst>
          </p:nvPr>
        </p:nvGraphicFramePr>
        <p:xfrm>
          <a:off x="731311" y="972000"/>
          <a:ext cx="7730632" cy="5049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97272"/>
                <a:gridCol w="1533360"/>
              </a:tblGrid>
              <a:tr h="39370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Question Item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Measure (%)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team aims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2: Understanding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performance</a:t>
                      </a:r>
                      <a:r>
                        <a:rPr lang="en-GB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expectations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praised for a job well done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527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4: How often do you discuss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manager how to improve working practices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given performance feedback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within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work team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other teams in School/RI/S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well are GU-wide changes communicated?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9: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enjoy working in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feel loyal and supportive to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0495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Average of all GU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="" xmlns:p14="http://schemas.microsoft.com/office/powerpoint/2010/main" val="2524614189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49076" y="548681"/>
            <a:ext cx="7606143" cy="6007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7175" y="5517233"/>
            <a:ext cx="1263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**Heterosexual/straight and LGBT, as worded in the questionnaire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479745" y="4941168"/>
            <a:ext cx="126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*Disability Reported or No Disability Reported</a:t>
            </a:r>
            <a:endParaRPr lang="en-GB" sz="800" dirty="0"/>
          </a:p>
        </p:txBody>
      </p:sp>
    </p:spTree>
    <p:extLst>
      <p:ext uri="{BB962C8B-B14F-4D97-AF65-F5344CB8AC3E}">
        <p14:creationId xmlns="" xmlns:p14="http://schemas.microsoft.com/office/powerpoint/2010/main" val="70653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Average of all Arts College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2450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1: Understanding of team aims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Arts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55569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1250</Words>
  <Application>Microsoft Office PowerPoint</Application>
  <PresentationFormat>On-screen Show (4:3)</PresentationFormat>
  <Paragraphs>454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Glasgow University Staff Survey 2012 Arts College Presentation </vt:lpstr>
      <vt:lpstr>GU Response Rates by College/US</vt:lpstr>
      <vt:lpstr>GU Response Rates by Gender &amp; Job Family</vt:lpstr>
      <vt:lpstr>Arts – Response by School etc.</vt:lpstr>
      <vt:lpstr>College Response by Gender &amp; Job Family</vt:lpstr>
      <vt:lpstr>10 question items used as GU KPIs</vt:lpstr>
      <vt:lpstr>Average of all GU KPIs 1-10</vt:lpstr>
      <vt:lpstr>Average of all Arts College KPIs 1-10</vt:lpstr>
      <vt:lpstr>KPI 1: Understanding of team aims (VG + G +S)</vt:lpstr>
      <vt:lpstr>KPI 2: Understanding of performance expectations (VG + G +S)</vt:lpstr>
      <vt:lpstr>KPI 3: How often praised for a job well done (at least 6-monthly)</vt:lpstr>
      <vt:lpstr>KPI 4: How often discuss working practice (at least annually)</vt:lpstr>
      <vt:lpstr>KPI 5: How often given performance feedback (at least annually)</vt:lpstr>
      <vt:lpstr>KPI 6: How good are communications within work team (Ex + G + Satis)</vt:lpstr>
      <vt:lpstr>KPI 7: How good are communications with other School/RIs? (E+G+S)</vt:lpstr>
      <vt:lpstr>KPI 8: How well are GU-wide changes communicated? (Ex + G + Satis)</vt:lpstr>
      <vt:lpstr>KPI 9: I enjoy working in the University (SA + A) </vt:lpstr>
      <vt:lpstr>KPI 10: I feel loyal and supportive to the University (SA + A)</vt:lpstr>
      <vt:lpstr>HSE Stress Measurement Tool - Findings</vt:lpstr>
      <vt:lpstr>HSE UK benchmark for work-related stress</vt:lpstr>
      <vt:lpstr>HSE benchmark factors for work-related stress</vt:lpstr>
      <vt:lpstr>HSE Scores: GU2012 by Gender, Job Family</vt:lpstr>
      <vt:lpstr>HSE Scores for Arts College against All Colleges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College</dc:title>
  <dc:creator>Robert Marshall</dc:creator>
  <cp:lastModifiedBy>ib45z</cp:lastModifiedBy>
  <cp:revision>78</cp:revision>
  <cp:lastPrinted>2012-07-31T13:49:26Z</cp:lastPrinted>
  <dcterms:created xsi:type="dcterms:W3CDTF">2012-07-30T10:14:59Z</dcterms:created>
  <dcterms:modified xsi:type="dcterms:W3CDTF">2012-11-30T14:41:06Z</dcterms:modified>
</cp:coreProperties>
</file>